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" ContentType="image/t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71"/>
  </p:notesMasterIdLst>
  <p:sldIdLst>
    <p:sldId id="256" r:id="rId2"/>
    <p:sldId id="257" r:id="rId3"/>
    <p:sldId id="258" r:id="rId4"/>
    <p:sldId id="259" r:id="rId5"/>
    <p:sldId id="265" r:id="rId6"/>
    <p:sldId id="266" r:id="rId7"/>
    <p:sldId id="267" r:id="rId8"/>
    <p:sldId id="314" r:id="rId9"/>
    <p:sldId id="268" r:id="rId10"/>
    <p:sldId id="269" r:id="rId11"/>
    <p:sldId id="270" r:id="rId12"/>
    <p:sldId id="271" r:id="rId13"/>
    <p:sldId id="273" r:id="rId14"/>
    <p:sldId id="323" r:id="rId15"/>
    <p:sldId id="311" r:id="rId16"/>
    <p:sldId id="312" r:id="rId17"/>
    <p:sldId id="275" r:id="rId18"/>
    <p:sldId id="313" r:id="rId19"/>
    <p:sldId id="278" r:id="rId20"/>
    <p:sldId id="279" r:id="rId21"/>
    <p:sldId id="280" r:id="rId22"/>
    <p:sldId id="282" r:id="rId23"/>
    <p:sldId id="285" r:id="rId24"/>
    <p:sldId id="286" r:id="rId25"/>
    <p:sldId id="287" r:id="rId26"/>
    <p:sldId id="289" r:id="rId27"/>
    <p:sldId id="290" r:id="rId28"/>
    <p:sldId id="291" r:id="rId29"/>
    <p:sldId id="293" r:id="rId30"/>
    <p:sldId id="315" r:id="rId31"/>
    <p:sldId id="299" r:id="rId32"/>
    <p:sldId id="300" r:id="rId33"/>
    <p:sldId id="302" r:id="rId34"/>
    <p:sldId id="303" r:id="rId35"/>
    <p:sldId id="305" r:id="rId36"/>
    <p:sldId id="316" r:id="rId37"/>
    <p:sldId id="317" r:id="rId38"/>
    <p:sldId id="319" r:id="rId39"/>
    <p:sldId id="320" r:id="rId40"/>
    <p:sldId id="321" r:id="rId41"/>
    <p:sldId id="325" r:id="rId42"/>
    <p:sldId id="324" r:id="rId43"/>
    <p:sldId id="326" r:id="rId44"/>
    <p:sldId id="327" r:id="rId45"/>
    <p:sldId id="328" r:id="rId46"/>
    <p:sldId id="329" r:id="rId47"/>
    <p:sldId id="330" r:id="rId48"/>
    <p:sldId id="331" r:id="rId49"/>
    <p:sldId id="332" r:id="rId50"/>
    <p:sldId id="333" r:id="rId51"/>
    <p:sldId id="334" r:id="rId52"/>
    <p:sldId id="335" r:id="rId53"/>
    <p:sldId id="336" r:id="rId54"/>
    <p:sldId id="337" r:id="rId55"/>
    <p:sldId id="338" r:id="rId56"/>
    <p:sldId id="339" r:id="rId57"/>
    <p:sldId id="340" r:id="rId58"/>
    <p:sldId id="341" r:id="rId59"/>
    <p:sldId id="342" r:id="rId60"/>
    <p:sldId id="343" r:id="rId61"/>
    <p:sldId id="344" r:id="rId62"/>
    <p:sldId id="345" r:id="rId63"/>
    <p:sldId id="346" r:id="rId64"/>
    <p:sldId id="347" r:id="rId65"/>
    <p:sldId id="348" r:id="rId66"/>
    <p:sldId id="349" r:id="rId67"/>
    <p:sldId id="350" r:id="rId68"/>
    <p:sldId id="351" r:id="rId69"/>
    <p:sldId id="352" r:id="rId70"/>
  </p:sldIdLst>
  <p:sldSz cx="13004800" cy="9753600"/>
  <p:notesSz cx="6858000" cy="9144000"/>
  <p:defaultTextStyle>
    <a:lvl1pPr algn="ctr" defTabSz="584200">
      <a:defRPr sz="3600">
        <a:latin typeface="+mn-lt"/>
        <a:ea typeface="+mn-ea"/>
        <a:cs typeface="+mn-cs"/>
        <a:sym typeface="Helvetica Light"/>
      </a:defRPr>
    </a:lvl1pPr>
    <a:lvl2pPr indent="228600" algn="ctr" defTabSz="584200">
      <a:defRPr sz="3600">
        <a:latin typeface="+mn-lt"/>
        <a:ea typeface="+mn-ea"/>
        <a:cs typeface="+mn-cs"/>
        <a:sym typeface="Helvetica Light"/>
      </a:defRPr>
    </a:lvl2pPr>
    <a:lvl3pPr indent="457200" algn="ctr" defTabSz="584200">
      <a:defRPr sz="3600">
        <a:latin typeface="+mn-lt"/>
        <a:ea typeface="+mn-ea"/>
        <a:cs typeface="+mn-cs"/>
        <a:sym typeface="Helvetica Light"/>
      </a:defRPr>
    </a:lvl3pPr>
    <a:lvl4pPr indent="685800" algn="ctr" defTabSz="584200">
      <a:defRPr sz="3600">
        <a:latin typeface="+mn-lt"/>
        <a:ea typeface="+mn-ea"/>
        <a:cs typeface="+mn-cs"/>
        <a:sym typeface="Helvetica Light"/>
      </a:defRPr>
    </a:lvl4pPr>
    <a:lvl5pPr indent="914400" algn="ctr" defTabSz="584200">
      <a:defRPr sz="3600">
        <a:latin typeface="+mn-lt"/>
        <a:ea typeface="+mn-ea"/>
        <a:cs typeface="+mn-cs"/>
        <a:sym typeface="Helvetica Light"/>
      </a:defRPr>
    </a:lvl5pPr>
    <a:lvl6pPr indent="1143000" algn="ctr" defTabSz="584200">
      <a:defRPr sz="3600">
        <a:latin typeface="+mn-lt"/>
        <a:ea typeface="+mn-ea"/>
        <a:cs typeface="+mn-cs"/>
        <a:sym typeface="Helvetica Light"/>
      </a:defRPr>
    </a:lvl6pPr>
    <a:lvl7pPr indent="1371600" algn="ctr" defTabSz="584200">
      <a:defRPr sz="3600">
        <a:latin typeface="+mn-lt"/>
        <a:ea typeface="+mn-ea"/>
        <a:cs typeface="+mn-cs"/>
        <a:sym typeface="Helvetica Light"/>
      </a:defRPr>
    </a:lvl7pPr>
    <a:lvl8pPr indent="1600200" algn="ctr" defTabSz="584200">
      <a:defRPr sz="3600">
        <a:latin typeface="+mn-lt"/>
        <a:ea typeface="+mn-ea"/>
        <a:cs typeface="+mn-cs"/>
        <a:sym typeface="Helvetica Light"/>
      </a:defRPr>
    </a:lvl8pPr>
    <a:lvl9pPr indent="1828800" algn="ctr" defTabSz="584200">
      <a:defRPr sz="3600">
        <a:latin typeface="+mn-lt"/>
        <a:ea typeface="+mn-ea"/>
        <a:cs typeface="+mn-cs"/>
        <a:sym typeface="Helvetica Light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00882B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151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30" name="Shape 3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25000"/>
      </a:lnSpc>
      <a:defRPr sz="2400">
        <a:latin typeface="Avenir Book"/>
        <a:ea typeface="Avenir Book"/>
        <a:cs typeface="Avenir Book"/>
        <a:sym typeface="Avenir Book"/>
      </a:defRPr>
    </a:lvl1pPr>
    <a:lvl2pPr indent="228600" defTabSz="457200">
      <a:lnSpc>
        <a:spcPct val="125000"/>
      </a:lnSpc>
      <a:defRPr sz="2400">
        <a:latin typeface="Avenir Book"/>
        <a:ea typeface="Avenir Book"/>
        <a:cs typeface="Avenir Book"/>
        <a:sym typeface="Avenir Book"/>
      </a:defRPr>
    </a:lvl2pPr>
    <a:lvl3pPr indent="457200" defTabSz="457200">
      <a:lnSpc>
        <a:spcPct val="125000"/>
      </a:lnSpc>
      <a:defRPr sz="2400">
        <a:latin typeface="Avenir Book"/>
        <a:ea typeface="Avenir Book"/>
        <a:cs typeface="Avenir Book"/>
        <a:sym typeface="Avenir Book"/>
      </a:defRPr>
    </a:lvl3pPr>
    <a:lvl4pPr indent="685800" defTabSz="457200">
      <a:lnSpc>
        <a:spcPct val="125000"/>
      </a:lnSpc>
      <a:defRPr sz="2400">
        <a:latin typeface="Avenir Book"/>
        <a:ea typeface="Avenir Book"/>
        <a:cs typeface="Avenir Book"/>
        <a:sym typeface="Avenir Book"/>
      </a:defRPr>
    </a:lvl4pPr>
    <a:lvl5pPr indent="914400" defTabSz="457200">
      <a:lnSpc>
        <a:spcPct val="125000"/>
      </a:lnSpc>
      <a:defRPr sz="2400">
        <a:latin typeface="Avenir Book"/>
        <a:ea typeface="Avenir Book"/>
        <a:cs typeface="Avenir Book"/>
        <a:sym typeface="Avenir Book"/>
      </a:defRPr>
    </a:lvl5pPr>
    <a:lvl6pPr indent="1143000" defTabSz="457200">
      <a:lnSpc>
        <a:spcPct val="125000"/>
      </a:lnSpc>
      <a:defRPr sz="2400">
        <a:latin typeface="Avenir Book"/>
        <a:ea typeface="Avenir Book"/>
        <a:cs typeface="Avenir Book"/>
        <a:sym typeface="Avenir Book"/>
      </a:defRPr>
    </a:lvl6pPr>
    <a:lvl7pPr indent="1371600" defTabSz="457200">
      <a:lnSpc>
        <a:spcPct val="125000"/>
      </a:lnSpc>
      <a:defRPr sz="2400">
        <a:latin typeface="Avenir Book"/>
        <a:ea typeface="Avenir Book"/>
        <a:cs typeface="Avenir Book"/>
        <a:sym typeface="Avenir Book"/>
      </a:defRPr>
    </a:lvl7pPr>
    <a:lvl8pPr indent="1600200" defTabSz="457200">
      <a:lnSpc>
        <a:spcPct val="125000"/>
      </a:lnSpc>
      <a:defRPr sz="2400">
        <a:latin typeface="Avenir Book"/>
        <a:ea typeface="Avenir Book"/>
        <a:cs typeface="Avenir Book"/>
        <a:sym typeface="Avenir Book"/>
      </a:defRPr>
    </a:lvl8pPr>
    <a:lvl9pPr indent="1828800" defTabSz="457200">
      <a:lnSpc>
        <a:spcPct val="125000"/>
      </a:lnSpc>
      <a:defRPr sz="2400">
        <a:latin typeface="Avenir Book"/>
        <a:ea typeface="Avenir Book"/>
        <a:cs typeface="Avenir Book"/>
        <a:sym typeface="Avenir Book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098490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標題與副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 lvl="0">
              <a:defRPr sz="1800"/>
            </a:pPr>
            <a:r>
              <a:rPr sz="8000"/>
              <a:t>標題文字</a:t>
            </a:r>
          </a:p>
        </p:txBody>
      </p:sp>
      <p:sp>
        <p:nvSpPr>
          <p:cNvPr id="6" name="Shape 6"/>
          <p:cNvSpPr>
            <a:spLocks noGrp="1"/>
          </p:cNvSpPr>
          <p:nvPr>
            <p:ph type="body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 lvl="0">
              <a:defRPr sz="1800"/>
            </a:pPr>
            <a:r>
              <a:rPr sz="3200"/>
              <a:t>內文層級一</a:t>
            </a:r>
          </a:p>
          <a:p>
            <a:pPr lvl="1">
              <a:defRPr sz="1800"/>
            </a:pPr>
            <a:r>
              <a:rPr sz="3200"/>
              <a:t>內文層級二</a:t>
            </a:r>
          </a:p>
          <a:p>
            <a:pPr lvl="2">
              <a:defRPr sz="1800"/>
            </a:pPr>
            <a:r>
              <a:rPr sz="3200"/>
              <a:t>內文層級三</a:t>
            </a:r>
          </a:p>
          <a:p>
            <a:pPr lvl="3">
              <a:defRPr sz="1800"/>
            </a:pPr>
            <a:r>
              <a:rPr sz="3200"/>
              <a:t>內文層級四</a:t>
            </a:r>
          </a:p>
          <a:p>
            <a:pPr lvl="4">
              <a:defRPr sz="1800"/>
            </a:pPr>
            <a:r>
              <a:rPr sz="3200"/>
              <a:t>內文層級五</a:t>
            </a:r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名言語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62548" y="3576322"/>
            <a:ext cx="9387308" cy="3218177"/>
          </a:xfrm>
        </p:spPr>
        <p:txBody>
          <a:bodyPr anchor="b">
            <a:normAutofit/>
          </a:bodyPr>
          <a:lstStyle>
            <a:lvl1pPr>
              <a:defRPr sz="768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62548" y="6794497"/>
            <a:ext cx="9387308" cy="1601825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6502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3004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9506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6009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2511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9013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5516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2018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EAB68-48BC-4526-927C-1FF0C2D299A6}" type="datetime1">
              <a:rPr lang="en-US" altLang="zh-TW" smtClean="0"/>
              <a:t>9/22/2017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8"/>
          <p:cNvSpPr/>
          <p:nvPr/>
        </p:nvSpPr>
        <p:spPr bwMode="auto">
          <a:xfrm>
            <a:off x="-45111" y="6145648"/>
            <a:ext cx="1984673" cy="1111866"/>
          </a:xfrm>
          <a:custGeom>
            <a:avLst/>
            <a:gdLst/>
            <a:ahLst/>
            <a:cxnLst/>
            <a:rect l="l" t="t" r="r" b="b"/>
            <a:pathLst>
              <a:path w="8042" h="10000">
                <a:moveTo>
                  <a:pt x="5799" y="10000"/>
                </a:moveTo>
                <a:cubicBezTo>
                  <a:pt x="5880" y="10000"/>
                  <a:pt x="5934" y="9940"/>
                  <a:pt x="5961" y="9880"/>
                </a:cubicBezTo>
                <a:cubicBezTo>
                  <a:pt x="5961" y="9820"/>
                  <a:pt x="5988" y="9820"/>
                  <a:pt x="5988" y="9820"/>
                </a:cubicBezTo>
                <a:lnTo>
                  <a:pt x="8042" y="5260"/>
                </a:lnTo>
                <a:cubicBezTo>
                  <a:pt x="8096" y="5140"/>
                  <a:pt x="8096" y="4901"/>
                  <a:pt x="8042" y="4721"/>
                </a:cubicBezTo>
                <a:lnTo>
                  <a:pt x="5988" y="221"/>
                </a:lnTo>
                <a:cubicBezTo>
                  <a:pt x="5988" y="160"/>
                  <a:pt x="5961" y="160"/>
                  <a:pt x="5961" y="160"/>
                </a:cubicBezTo>
                <a:cubicBezTo>
                  <a:pt x="5934" y="101"/>
                  <a:pt x="5880" y="41"/>
                  <a:pt x="5799" y="41"/>
                </a:cubicBezTo>
                <a:lnTo>
                  <a:pt x="18" y="0"/>
                </a:lnTo>
                <a:cubicBezTo>
                  <a:pt x="12" y="3330"/>
                  <a:pt x="6" y="6661"/>
                  <a:pt x="0" y="9991"/>
                </a:cubicBezTo>
                <a:lnTo>
                  <a:pt x="5799" y="10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02075" y="6442015"/>
            <a:ext cx="831969" cy="519289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01114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66509" y="887623"/>
            <a:ext cx="9371305" cy="182171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62546" y="3034453"/>
            <a:ext cx="9375268" cy="537261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D06D0-B442-4B8A-B2BF-05034DD99635}" type="datetime1">
              <a:rPr lang="en-US" altLang="zh-TW" smtClean="0"/>
              <a:t>9/22/2017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83" y="1011477"/>
            <a:ext cx="1931884" cy="722496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33543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水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>
            <a:spLocks noGrp="1"/>
          </p:cNvSpPr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 lvl="0">
              <a:defRPr sz="1800"/>
            </a:pPr>
            <a:r>
              <a:rPr sz="8000"/>
              <a:t>標題文字</a:t>
            </a:r>
          </a:p>
        </p:txBody>
      </p:sp>
      <p:sp>
        <p:nvSpPr>
          <p:cNvPr id="9" name="Shape 9"/>
          <p:cNvSpPr>
            <a:spLocks noGrp="1"/>
          </p:cNvSpPr>
          <p:nvPr>
            <p:ph type="body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 lvl="0">
              <a:defRPr sz="1800"/>
            </a:pPr>
            <a:r>
              <a:rPr sz="3200"/>
              <a:t>內文層級一</a:t>
            </a:r>
          </a:p>
          <a:p>
            <a:pPr lvl="1">
              <a:defRPr sz="1800"/>
            </a:pPr>
            <a:r>
              <a:rPr sz="3200"/>
              <a:t>內文層級二</a:t>
            </a:r>
          </a:p>
          <a:p>
            <a:pPr lvl="2">
              <a:defRPr sz="1800"/>
            </a:pPr>
            <a:r>
              <a:rPr sz="3200"/>
              <a:t>內文層級三</a:t>
            </a:r>
          </a:p>
          <a:p>
            <a:pPr lvl="3">
              <a:defRPr sz="1800"/>
            </a:pPr>
            <a:r>
              <a:rPr sz="3200"/>
              <a:t>內文層級四</a:t>
            </a:r>
          </a:p>
          <a:p>
            <a:pPr lvl="4">
              <a:defRPr sz="1800"/>
            </a:pPr>
            <a:r>
              <a:rPr sz="3200"/>
              <a:t>內文層級五</a:t>
            </a:r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標題 - 中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標題文字</a:t>
            </a:r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直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>
            <a:spLocks noGrp="1"/>
          </p:cNvSpPr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 lvl="0">
              <a:defRPr sz="1800"/>
            </a:pPr>
            <a:r>
              <a:rPr sz="6000"/>
              <a:t>標題文字</a:t>
            </a:r>
          </a:p>
        </p:txBody>
      </p:sp>
      <p:sp>
        <p:nvSpPr>
          <p:cNvPr id="14" name="Shape 14"/>
          <p:cNvSpPr>
            <a:spLocks noGrp="1"/>
          </p:cNvSpPr>
          <p:nvPr>
            <p:ph type="body" idx="1"/>
          </p:nvPr>
        </p:nvSpPr>
        <p:spPr>
          <a:xfrm>
            <a:off x="952500" y="4762500"/>
            <a:ext cx="5334000" cy="4102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 lvl="0">
              <a:defRPr sz="1800"/>
            </a:pPr>
            <a:r>
              <a:rPr sz="3200"/>
              <a:t>內文層級一</a:t>
            </a:r>
          </a:p>
          <a:p>
            <a:pPr lvl="1">
              <a:defRPr sz="1800"/>
            </a:pPr>
            <a:r>
              <a:rPr sz="3200"/>
              <a:t>內文層級二</a:t>
            </a:r>
          </a:p>
          <a:p>
            <a:pPr lvl="2">
              <a:defRPr sz="1800"/>
            </a:pPr>
            <a:r>
              <a:rPr sz="3200"/>
              <a:t>內文層級三</a:t>
            </a:r>
          </a:p>
          <a:p>
            <a:pPr lvl="3">
              <a:defRPr sz="1800"/>
            </a:pPr>
            <a:r>
              <a:rPr sz="3200"/>
              <a:t>內文層級四</a:t>
            </a:r>
          </a:p>
          <a:p>
            <a:pPr lvl="4">
              <a:defRPr sz="1800"/>
            </a:pPr>
            <a:r>
              <a:rPr sz="3200"/>
              <a:t>內文層級五</a:t>
            </a:r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標題 - 上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標題文字</a:t>
            </a:r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標題與項目符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標題文字</a:t>
            </a:r>
          </a:p>
        </p:txBody>
      </p:sp>
      <p:sp>
        <p:nvSpPr>
          <p:cNvPr id="19" name="Shape 1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600"/>
              <a:t>內文層級一</a:t>
            </a:r>
          </a:p>
          <a:p>
            <a:pPr lvl="1">
              <a:defRPr sz="1800"/>
            </a:pPr>
            <a:r>
              <a:rPr sz="3600"/>
              <a:t>內文層級二</a:t>
            </a:r>
          </a:p>
          <a:p>
            <a:pPr lvl="2">
              <a:defRPr sz="1800"/>
            </a:pPr>
            <a:r>
              <a:rPr sz="3600"/>
              <a:t>內文層級三</a:t>
            </a:r>
          </a:p>
          <a:p>
            <a:pPr lvl="3">
              <a:defRPr sz="1800"/>
            </a:pPr>
            <a:r>
              <a:rPr sz="3600"/>
              <a:t>內文層級四</a:t>
            </a:r>
          </a:p>
          <a:p>
            <a:pPr lvl="4">
              <a:defRPr sz="1800"/>
            </a:pPr>
            <a:r>
              <a:rPr sz="3600"/>
              <a:t>內文層級五</a:t>
            </a:r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標題、項目符號與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標題文字</a:t>
            </a:r>
          </a:p>
        </p:txBody>
      </p:sp>
      <p:sp>
        <p:nvSpPr>
          <p:cNvPr id="22" name="Shape 22"/>
          <p:cNvSpPr>
            <a:spLocks noGrp="1"/>
          </p:cNvSpPr>
          <p:nvPr>
            <p:ph type="body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pPr lvl="0">
              <a:defRPr sz="1800"/>
            </a:pPr>
            <a:r>
              <a:rPr sz="2800"/>
              <a:t>內文層級一</a:t>
            </a:r>
          </a:p>
          <a:p>
            <a:pPr lvl="1">
              <a:defRPr sz="1800"/>
            </a:pPr>
            <a:r>
              <a:rPr sz="2800"/>
              <a:t>內文層級二</a:t>
            </a:r>
          </a:p>
          <a:p>
            <a:pPr lvl="2">
              <a:defRPr sz="1800"/>
            </a:pPr>
            <a:r>
              <a:rPr sz="2800"/>
              <a:t>內文層級三</a:t>
            </a:r>
          </a:p>
          <a:p>
            <a:pPr lvl="3">
              <a:defRPr sz="1800"/>
            </a:pPr>
            <a:r>
              <a:rPr sz="2800"/>
              <a:t>內文層級四</a:t>
            </a:r>
          </a:p>
          <a:p>
            <a:pPr lvl="4">
              <a:defRPr sz="1800"/>
            </a:pPr>
            <a:r>
              <a:rPr sz="2800"/>
              <a:t>內文層級五</a:t>
            </a:r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項目符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>
            <a:spLocks noGrp="1"/>
          </p:cNvSpPr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600"/>
              <a:t>內文層級一</a:t>
            </a:r>
          </a:p>
          <a:p>
            <a:pPr lvl="1">
              <a:defRPr sz="1800"/>
            </a:pPr>
            <a:r>
              <a:rPr sz="3600"/>
              <a:t>內文層級二</a:t>
            </a:r>
          </a:p>
          <a:p>
            <a:pPr lvl="2">
              <a:defRPr sz="1800"/>
            </a:pPr>
            <a:r>
              <a:rPr sz="3600"/>
              <a:t>內文層級三</a:t>
            </a:r>
          </a:p>
          <a:p>
            <a:pPr lvl="3">
              <a:defRPr sz="1800"/>
            </a:pPr>
            <a:r>
              <a:rPr sz="3600"/>
              <a:t>內文層級四</a:t>
            </a:r>
          </a:p>
          <a:p>
            <a:pPr lvl="4">
              <a:defRPr sz="1800"/>
            </a:pPr>
            <a:r>
              <a:rPr sz="3600"/>
              <a:t>內文層級五</a:t>
            </a:r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一頁三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/>
          <a:p>
            <a:pPr lvl="0">
              <a:defRPr sz="1800"/>
            </a:pPr>
            <a:r>
              <a:rPr sz="8000"/>
              <a:t>標題文字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/>
          <a:p>
            <a:pPr lvl="0">
              <a:defRPr sz="1800"/>
            </a:pPr>
            <a:r>
              <a:rPr sz="3600"/>
              <a:t>內文層級一</a:t>
            </a:r>
          </a:p>
          <a:p>
            <a:pPr lvl="1">
              <a:defRPr sz="1800"/>
            </a:pPr>
            <a:r>
              <a:rPr sz="3600"/>
              <a:t>內文層級二</a:t>
            </a:r>
          </a:p>
          <a:p>
            <a:pPr lvl="2">
              <a:defRPr sz="1800"/>
            </a:pPr>
            <a:r>
              <a:rPr sz="3600"/>
              <a:t>內文層級三</a:t>
            </a:r>
          </a:p>
          <a:p>
            <a:pPr lvl="3">
              <a:defRPr sz="1800"/>
            </a:pPr>
            <a:r>
              <a:rPr sz="3600"/>
              <a:t>內文層級四</a:t>
            </a:r>
          </a:p>
          <a:p>
            <a:pPr lvl="4">
              <a:defRPr sz="1800"/>
            </a:pPr>
            <a:r>
              <a:rPr sz="3600"/>
              <a:t>內文層級五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ransition spd="med"/>
  <p:txStyles>
    <p:titleStyle>
      <a:lvl1pPr algn="ctr" defTabSz="584200">
        <a:defRPr sz="8000">
          <a:latin typeface="+mn-lt"/>
          <a:ea typeface="+mn-ea"/>
          <a:cs typeface="+mn-cs"/>
          <a:sym typeface="Helvetica Light"/>
        </a:defRPr>
      </a:lvl1pPr>
      <a:lvl2pPr indent="228600" algn="ctr" defTabSz="584200">
        <a:defRPr sz="8000">
          <a:latin typeface="+mn-lt"/>
          <a:ea typeface="+mn-ea"/>
          <a:cs typeface="+mn-cs"/>
          <a:sym typeface="Helvetica Light"/>
        </a:defRPr>
      </a:lvl2pPr>
      <a:lvl3pPr indent="457200" algn="ctr" defTabSz="584200">
        <a:defRPr sz="8000">
          <a:latin typeface="+mn-lt"/>
          <a:ea typeface="+mn-ea"/>
          <a:cs typeface="+mn-cs"/>
          <a:sym typeface="Helvetica Light"/>
        </a:defRPr>
      </a:lvl3pPr>
      <a:lvl4pPr indent="685800" algn="ctr" defTabSz="584200">
        <a:defRPr sz="8000">
          <a:latin typeface="+mn-lt"/>
          <a:ea typeface="+mn-ea"/>
          <a:cs typeface="+mn-cs"/>
          <a:sym typeface="Helvetica Light"/>
        </a:defRPr>
      </a:lvl4pPr>
      <a:lvl5pPr indent="914400" algn="ctr" defTabSz="584200">
        <a:defRPr sz="8000">
          <a:latin typeface="+mn-lt"/>
          <a:ea typeface="+mn-ea"/>
          <a:cs typeface="+mn-cs"/>
          <a:sym typeface="Helvetica Light"/>
        </a:defRPr>
      </a:lvl5pPr>
      <a:lvl6pPr indent="1143000" algn="ctr" defTabSz="584200">
        <a:defRPr sz="8000">
          <a:latin typeface="+mn-lt"/>
          <a:ea typeface="+mn-ea"/>
          <a:cs typeface="+mn-cs"/>
          <a:sym typeface="Helvetica Light"/>
        </a:defRPr>
      </a:lvl6pPr>
      <a:lvl7pPr indent="1371600" algn="ctr" defTabSz="584200">
        <a:defRPr sz="8000">
          <a:latin typeface="+mn-lt"/>
          <a:ea typeface="+mn-ea"/>
          <a:cs typeface="+mn-cs"/>
          <a:sym typeface="Helvetica Light"/>
        </a:defRPr>
      </a:lvl7pPr>
      <a:lvl8pPr indent="1600200" algn="ctr" defTabSz="584200">
        <a:defRPr sz="8000">
          <a:latin typeface="+mn-lt"/>
          <a:ea typeface="+mn-ea"/>
          <a:cs typeface="+mn-cs"/>
          <a:sym typeface="Helvetica Light"/>
        </a:defRPr>
      </a:lvl8pPr>
      <a:lvl9pPr indent="1828800" algn="ctr" defTabSz="584200">
        <a:defRPr sz="8000">
          <a:latin typeface="+mn-lt"/>
          <a:ea typeface="+mn-ea"/>
          <a:cs typeface="+mn-cs"/>
          <a:sym typeface="Helvetica Light"/>
        </a:defRPr>
      </a:lvl9pPr>
    </p:titleStyle>
    <p:bodyStyle>
      <a:lvl1pPr marL="4445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1pPr>
      <a:lvl2pPr marL="8890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2pPr>
      <a:lvl3pPr marL="13335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3pPr>
      <a:lvl4pPr marL="17780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4pPr>
      <a:lvl5pPr marL="22225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5pPr>
      <a:lvl6pPr marL="26670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6pPr>
      <a:lvl7pPr marL="31115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7pPr>
      <a:lvl8pPr marL="35560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8pPr>
      <a:lvl9pPr marL="40005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9pPr>
    </p:bodyStyle>
    <p:otherStyle>
      <a:lvl1pPr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1pPr>
      <a:lvl2pPr indent="2286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2pPr>
      <a:lvl3pPr indent="4572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3pPr>
      <a:lvl4pPr indent="6858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4pPr>
      <a:lvl5pPr indent="9144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5pPr>
      <a:lvl6pPr indent="11430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6pPr>
      <a:lvl7pPr indent="13716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7pPr>
      <a:lvl8pPr indent="16002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8pPr>
      <a:lvl9pPr indent="18288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itunes.apple.com/tw/app/new-deh-micro/id1155163944?l=zh&amp;mt=8" TargetMode="Externa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4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4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lang="en-US" sz="8000" dirty="0" smtClean="0"/>
              <a:t>New </a:t>
            </a:r>
            <a:r>
              <a:rPr sz="8000" dirty="0" smtClean="0"/>
              <a:t>DEH </a:t>
            </a:r>
            <a:r>
              <a:rPr sz="8000" dirty="0"/>
              <a:t>Micro</a:t>
            </a:r>
          </a:p>
        </p:txBody>
      </p:sp>
      <p:sp>
        <p:nvSpPr>
          <p:cNvPr id="33" name="Shape 3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使用說明</a:t>
            </a:r>
          </a:p>
        </p:txBody>
      </p:sp>
      <p:pic>
        <p:nvPicPr>
          <p:cNvPr id="34" name="圖片 33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67200" y="1365250"/>
            <a:ext cx="4470400" cy="4457700"/>
          </a:xfrm>
          <a:prstGeom prst="rect">
            <a:avLst/>
          </a:prstGeom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9074" y="1263649"/>
            <a:ext cx="5178425" cy="517842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 dirty="0" err="1" smtClean="0"/>
              <a:t>點擊左</a:t>
            </a:r>
            <a:r>
              <a:rPr lang="zh-TW" altLang="en-US" sz="3200" dirty="0" smtClean="0"/>
              <a:t>下</a:t>
            </a:r>
            <a:r>
              <a:rPr sz="3200" dirty="0" err="1" smtClean="0"/>
              <a:t>角圖示可將地圖移回使用者所在地</a:t>
            </a:r>
            <a:endParaRPr sz="3200" dirty="0"/>
          </a:p>
        </p:txBody>
      </p:sp>
      <p:sp>
        <p:nvSpPr>
          <p:cNvPr id="90" name="Shape 90"/>
          <p:cNvSpPr/>
          <p:nvPr/>
        </p:nvSpPr>
        <p:spPr>
          <a:xfrm>
            <a:off x="4291888" y="1317724"/>
            <a:ext cx="964193" cy="965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63500">
            <a:solidFill>
              <a:srgbClr val="FF7E79"/>
            </a:solidFill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/>
            </a:pPr>
            <a:endParaRPr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6700" y="508000"/>
            <a:ext cx="9740900" cy="7305675"/>
          </a:xfrm>
          <a:prstGeom prst="rect">
            <a:avLst/>
          </a:prstGeom>
        </p:spPr>
      </p:pic>
      <p:sp>
        <p:nvSpPr>
          <p:cNvPr id="8" name="Shape 152"/>
          <p:cNvSpPr/>
          <p:nvPr/>
        </p:nvSpPr>
        <p:spPr>
          <a:xfrm>
            <a:off x="4483603" y="6848474"/>
            <a:ext cx="964194" cy="965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63500">
            <a:solidFill>
              <a:srgbClr val="FF7E79"/>
            </a:solidFill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/>
            </a:pPr>
            <a:endParaRPr/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顯示POI資訊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/>
          </p:cNvSpPr>
          <p:nvPr>
            <p:ph type="body" idx="1"/>
          </p:nvPr>
        </p:nvSpPr>
        <p:spPr>
          <a:xfrm>
            <a:off x="1270000" y="7937500"/>
            <a:ext cx="10464800" cy="13843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 dirty="0" err="1" smtClean="0"/>
              <a:t>直接點擊</a:t>
            </a:r>
            <a:r>
              <a:rPr lang="zh-TW" altLang="en-US" sz="3200" dirty="0" smtClean="0"/>
              <a:t>左</a:t>
            </a:r>
            <a:r>
              <a:rPr sz="3200" dirty="0" err="1" smtClean="0"/>
              <a:t>方的清單</a:t>
            </a:r>
            <a:r>
              <a:rPr sz="3200" dirty="0" smtClean="0"/>
              <a:t>，</a:t>
            </a:r>
            <a:r>
              <a:rPr lang="zh-TW" altLang="en-US" sz="3200" dirty="0" smtClean="0"/>
              <a:t>也可以點擊地圖上大頭針</a:t>
            </a:r>
            <a:endParaRPr lang="en-US" altLang="zh-TW" sz="3200" dirty="0" smtClean="0"/>
          </a:p>
          <a:p>
            <a:pPr lvl="0">
              <a:defRPr sz="1800"/>
            </a:pPr>
            <a:r>
              <a:rPr lang="zh-TW" altLang="en-US" sz="3200" dirty="0" smtClean="0"/>
              <a:t>出現</a:t>
            </a:r>
            <a:r>
              <a:rPr lang="en-US" altLang="zh-TW" sz="3200" dirty="0" smtClean="0"/>
              <a:t>POI</a:t>
            </a:r>
            <a:r>
              <a:rPr lang="zh-TW" altLang="en-US" sz="3200" dirty="0" smtClean="0"/>
              <a:t>名稱後，點擊右邊綠色驚嘆號</a:t>
            </a:r>
            <a:endParaRPr lang="en-US" sz="3200" dirty="0" smtClean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749300"/>
            <a:ext cx="8839200" cy="66294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/>
          <p:nvPr/>
        </p:nvSpPr>
        <p:spPr>
          <a:xfrm>
            <a:off x="9111592" y="6031866"/>
            <a:ext cx="3334246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lang="zh-TW" altLang="en-US" sz="3600" dirty="0" smtClean="0"/>
              <a:t>點擊看更多資訊</a:t>
            </a:r>
            <a:endParaRPr sz="3600" dirty="0"/>
          </a:p>
        </p:txBody>
      </p:sp>
      <p:sp>
        <p:nvSpPr>
          <p:cNvPr id="110" name="Shape 110"/>
          <p:cNvSpPr/>
          <p:nvPr/>
        </p:nvSpPr>
        <p:spPr>
          <a:xfrm>
            <a:off x="8880760" y="2452198"/>
            <a:ext cx="3795911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3600" dirty="0" err="1" smtClean="0"/>
              <a:t>點擊可以展開</a:t>
            </a:r>
            <a:r>
              <a:rPr lang="zh-TW" altLang="en-US" sz="3600" dirty="0" smtClean="0"/>
              <a:t>照片</a:t>
            </a:r>
            <a:endParaRPr sz="3600" dirty="0"/>
          </a:p>
        </p:txBody>
      </p:sp>
      <p:sp>
        <p:nvSpPr>
          <p:cNvPr id="14" name="Shape 110"/>
          <p:cNvSpPr/>
          <p:nvPr/>
        </p:nvSpPr>
        <p:spPr>
          <a:xfrm>
            <a:off x="9111592" y="4083147"/>
            <a:ext cx="2872582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3600" dirty="0" err="1" smtClean="0"/>
              <a:t>點擊</a:t>
            </a:r>
            <a:r>
              <a:rPr lang="zh-TW" altLang="en-US" sz="3600" dirty="0" smtClean="0"/>
              <a:t>加入最愛</a:t>
            </a:r>
            <a:endParaRPr sz="3600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037" y="652339"/>
            <a:ext cx="7686675" cy="7362825"/>
          </a:xfrm>
          <a:prstGeom prst="rect">
            <a:avLst/>
          </a:prstGeom>
        </p:spPr>
      </p:pic>
      <p:sp>
        <p:nvSpPr>
          <p:cNvPr id="109" name="Shape 109"/>
          <p:cNvSpPr/>
          <p:nvPr/>
        </p:nvSpPr>
        <p:spPr>
          <a:xfrm flipV="1">
            <a:off x="8025189" y="2795512"/>
            <a:ext cx="855571" cy="1"/>
          </a:xfrm>
          <a:prstGeom prst="line">
            <a:avLst/>
          </a:prstGeom>
          <a:ln w="63500">
            <a:solidFill>
              <a:srgbClr val="FF7E79"/>
            </a:solidFill>
            <a:miter lim="400000"/>
            <a:headEnd type="triangle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/>
            </a:pPr>
            <a:endParaRPr/>
          </a:p>
        </p:txBody>
      </p:sp>
      <p:sp>
        <p:nvSpPr>
          <p:cNvPr id="106" name="Shape 106"/>
          <p:cNvSpPr/>
          <p:nvPr/>
        </p:nvSpPr>
        <p:spPr>
          <a:xfrm flipH="1">
            <a:off x="8204200" y="4432300"/>
            <a:ext cx="676560" cy="379923"/>
          </a:xfrm>
          <a:prstGeom prst="line">
            <a:avLst/>
          </a:prstGeom>
          <a:ln w="63500">
            <a:solidFill>
              <a:srgbClr val="FF7E79"/>
            </a:solidFill>
            <a:miter lim="400000"/>
            <a:headEnd type="triangle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/>
            </a:pPr>
            <a:endParaRPr/>
          </a:p>
        </p:txBody>
      </p:sp>
      <p:sp>
        <p:nvSpPr>
          <p:cNvPr id="105" name="Shape 105"/>
          <p:cNvSpPr/>
          <p:nvPr/>
        </p:nvSpPr>
        <p:spPr>
          <a:xfrm>
            <a:off x="8482849" y="5180065"/>
            <a:ext cx="572251" cy="661936"/>
          </a:xfrm>
          <a:prstGeom prst="line">
            <a:avLst/>
          </a:prstGeom>
          <a:ln w="63500">
            <a:solidFill>
              <a:srgbClr val="FF7E79"/>
            </a:solidFill>
            <a:miter lim="400000"/>
            <a:tailEnd type="triangle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/>
            </a:pPr>
            <a:endParaRPr/>
          </a:p>
        </p:txBody>
      </p:sp>
      <p:sp>
        <p:nvSpPr>
          <p:cNvPr id="104" name="Shape 104"/>
          <p:cNvSpPr>
            <a:spLocks noGrp="1"/>
          </p:cNvSpPr>
          <p:nvPr>
            <p:ph type="body" idx="1"/>
          </p:nvPr>
        </p:nvSpPr>
        <p:spPr>
          <a:xfrm>
            <a:off x="1206500" y="7705505"/>
            <a:ext cx="10464800" cy="11303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 dirty="0" err="1"/>
              <a:t>POI資訊</a:t>
            </a:r>
            <a:endParaRPr sz="3200" dirty="0"/>
          </a:p>
        </p:txBody>
      </p:sp>
    </p:spTree>
  </p:cSld>
  <p:clrMapOvr>
    <a:masterClrMapping/>
  </p:clrMapOvr>
  <p:transition spd="slow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/>
          <p:nvPr/>
        </p:nvSpPr>
        <p:spPr>
          <a:xfrm flipV="1">
            <a:off x="8025189" y="2795512"/>
            <a:ext cx="855571" cy="1"/>
          </a:xfrm>
          <a:prstGeom prst="line">
            <a:avLst/>
          </a:prstGeom>
          <a:ln w="63500">
            <a:solidFill>
              <a:srgbClr val="FF7E79"/>
            </a:solidFill>
            <a:miter lim="400000"/>
            <a:headEnd type="triangle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/>
            </a:pPr>
            <a:endParaRPr/>
          </a:p>
        </p:txBody>
      </p:sp>
      <p:sp>
        <p:nvSpPr>
          <p:cNvPr id="106" name="Shape 106"/>
          <p:cNvSpPr/>
          <p:nvPr/>
        </p:nvSpPr>
        <p:spPr>
          <a:xfrm flipH="1">
            <a:off x="8204200" y="4432300"/>
            <a:ext cx="676560" cy="379923"/>
          </a:xfrm>
          <a:prstGeom prst="line">
            <a:avLst/>
          </a:prstGeom>
          <a:ln w="63500">
            <a:solidFill>
              <a:srgbClr val="FF7E79"/>
            </a:solidFill>
            <a:miter lim="400000"/>
            <a:headEnd type="triangle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/>
            </a:pPr>
            <a:endParaRPr/>
          </a:p>
        </p:txBody>
      </p:sp>
      <p:sp>
        <p:nvSpPr>
          <p:cNvPr id="105" name="Shape 105"/>
          <p:cNvSpPr/>
          <p:nvPr/>
        </p:nvSpPr>
        <p:spPr>
          <a:xfrm>
            <a:off x="8482849" y="5180065"/>
            <a:ext cx="572251" cy="661936"/>
          </a:xfrm>
          <a:prstGeom prst="line">
            <a:avLst/>
          </a:prstGeom>
          <a:ln w="63500">
            <a:solidFill>
              <a:srgbClr val="FF7E79"/>
            </a:solidFill>
            <a:miter lim="400000"/>
            <a:tailEnd type="triangle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/>
            </a:pPr>
            <a:endParaRPr/>
          </a:p>
        </p:txBody>
      </p:sp>
      <p:sp>
        <p:nvSpPr>
          <p:cNvPr id="104" name="Shape 104"/>
          <p:cNvSpPr>
            <a:spLocks noGrp="1"/>
          </p:cNvSpPr>
          <p:nvPr>
            <p:ph type="body" idx="1"/>
          </p:nvPr>
        </p:nvSpPr>
        <p:spPr>
          <a:xfrm>
            <a:off x="1390796" y="8352725"/>
            <a:ext cx="10464800" cy="11303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lang="zh-TW" altLang="en-US" sz="3200" dirty="0" smtClean="0"/>
              <a:t>將景點設為最愛</a:t>
            </a:r>
            <a:endParaRPr sz="3200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193" y="304800"/>
            <a:ext cx="10274007" cy="7705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274501"/>
      </p:ext>
    </p:extLst>
  </p:cSld>
  <p:clrMapOvr>
    <a:masterClrMapping/>
  </p:clrMapOvr>
  <p:transition spd="slow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3649" y="806230"/>
            <a:ext cx="7696200" cy="7077075"/>
          </a:xfrm>
          <a:prstGeom prst="rect">
            <a:avLst/>
          </a:prstGeom>
        </p:spPr>
      </p:pic>
      <p:sp>
        <p:nvSpPr>
          <p:cNvPr id="104" name="Shape 104"/>
          <p:cNvSpPr>
            <a:spLocks noGrp="1"/>
          </p:cNvSpPr>
          <p:nvPr>
            <p:ph type="body" idx="1"/>
          </p:nvPr>
        </p:nvSpPr>
        <p:spPr>
          <a:xfrm>
            <a:off x="1206500" y="7705505"/>
            <a:ext cx="10464800" cy="11303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 dirty="0" err="1"/>
              <a:t>POI資訊</a:t>
            </a:r>
            <a:endParaRPr sz="3200" dirty="0"/>
          </a:p>
        </p:txBody>
      </p:sp>
    </p:spTree>
    <p:extLst>
      <p:ext uri="{BB962C8B-B14F-4D97-AF65-F5344CB8AC3E}">
        <p14:creationId xmlns:p14="http://schemas.microsoft.com/office/powerpoint/2010/main" val="3936153522"/>
      </p:ext>
    </p:extLst>
  </p:cSld>
  <p:clrMapOvr>
    <a:masterClrMapping/>
  </p:clrMapOvr>
  <p:transition spd="slow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>
            <a:spLocks noGrp="1"/>
          </p:cNvSpPr>
          <p:nvPr>
            <p:ph type="body" idx="1"/>
          </p:nvPr>
        </p:nvSpPr>
        <p:spPr>
          <a:xfrm>
            <a:off x="1206500" y="7705505"/>
            <a:ext cx="10464800" cy="11303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 dirty="0" smtClean="0"/>
              <a:t>P</a:t>
            </a:r>
            <a:r>
              <a:rPr lang="en-US" altLang="zh-TW" sz="3200" dirty="0" smtClean="0"/>
              <a:t>OI</a:t>
            </a:r>
            <a:r>
              <a:rPr lang="zh-TW" altLang="en-US" sz="3200" dirty="0" smtClean="0"/>
              <a:t>詳細資料</a:t>
            </a:r>
            <a:endParaRPr sz="3200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4187" y="630237"/>
            <a:ext cx="7439025" cy="663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860497"/>
      </p:ext>
    </p:extLst>
  </p:cSld>
  <p:clrMapOvr>
    <a:masterClrMapping/>
  </p:clrMapOvr>
  <p:transition spd="slow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POI導航</a:t>
            </a:r>
          </a:p>
        </p:txBody>
      </p:sp>
    </p:spTree>
  </p:cSld>
  <p:clrMapOvr>
    <a:masterClrMapping/>
  </p:clrMapOvr>
  <p:transition spd="slow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1149" y="907830"/>
            <a:ext cx="7696200" cy="7077075"/>
          </a:xfrm>
          <a:prstGeom prst="rect">
            <a:avLst/>
          </a:prstGeom>
        </p:spPr>
      </p:pic>
      <p:sp>
        <p:nvSpPr>
          <p:cNvPr id="104" name="Shape 104"/>
          <p:cNvSpPr>
            <a:spLocks noGrp="1"/>
          </p:cNvSpPr>
          <p:nvPr>
            <p:ph type="body" idx="1"/>
          </p:nvPr>
        </p:nvSpPr>
        <p:spPr>
          <a:xfrm>
            <a:off x="1206500" y="7705505"/>
            <a:ext cx="10464800" cy="11303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lang="zh-TW" altLang="en-US" sz="3200" dirty="0" smtClean="0"/>
              <a:t>按下更多資訊後點選導覽此景點</a:t>
            </a:r>
            <a:endParaRPr sz="3200" dirty="0"/>
          </a:p>
        </p:txBody>
      </p:sp>
    </p:spTree>
    <p:extLst>
      <p:ext uri="{BB962C8B-B14F-4D97-AF65-F5344CB8AC3E}">
        <p14:creationId xmlns:p14="http://schemas.microsoft.com/office/powerpoint/2010/main" val="2492203149"/>
      </p:ext>
    </p:extLst>
  </p:cSld>
  <p:clrMapOvr>
    <a:masterClrMapping/>
  </p:clrMapOvr>
  <p:transition spd="slow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 dirty="0" err="1" smtClean="0"/>
              <a:t>導航</a:t>
            </a:r>
            <a:r>
              <a:rPr lang="zh-TW" altLang="en-US" sz="3200" dirty="0" smtClean="0"/>
              <a:t>結果</a:t>
            </a:r>
            <a:endParaRPr sz="3200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1487" y="701675"/>
            <a:ext cx="9521825" cy="7144906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0500" y="2603500"/>
            <a:ext cx="6121400" cy="6121400"/>
          </a:xfrm>
          <a:prstGeom prst="rect">
            <a:avLst/>
          </a:prstGeom>
        </p:spPr>
      </p:pic>
      <p:sp>
        <p:nvSpPr>
          <p:cNvPr id="37" name="Shape 3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安裝</a:t>
            </a:r>
          </a:p>
        </p:txBody>
      </p:sp>
      <p:sp>
        <p:nvSpPr>
          <p:cNvPr id="38" name="Shape 38"/>
          <p:cNvSpPr>
            <a:spLocks noGrp="1"/>
          </p:cNvSpPr>
          <p:nvPr>
            <p:ph type="body" idx="1"/>
          </p:nvPr>
        </p:nvSpPr>
        <p:spPr>
          <a:xfrm>
            <a:off x="863600" y="2603500"/>
            <a:ext cx="5676900" cy="6286500"/>
          </a:xfrm>
          <a:prstGeom prst="rect">
            <a:avLst/>
          </a:prstGeom>
        </p:spPr>
        <p:txBody>
          <a:bodyPr/>
          <a:lstStyle/>
          <a:p>
            <a:pPr marL="493888" lvl="0" indent="-493888">
              <a:buSzPct val="100000"/>
              <a:buAutoNum type="arabicPeriod"/>
              <a:defRPr sz="1800"/>
            </a:pPr>
            <a:r>
              <a:rPr sz="2800" dirty="0" err="1"/>
              <a:t>打開app</a:t>
            </a:r>
            <a:r>
              <a:rPr sz="2800" dirty="0"/>
              <a:t> store</a:t>
            </a:r>
            <a:br>
              <a:rPr sz="2800" dirty="0"/>
            </a:br>
            <a:r>
              <a:rPr sz="2800" dirty="0" err="1"/>
              <a:t>搜尋</a:t>
            </a:r>
            <a:r>
              <a:rPr sz="2800" dirty="0" err="1" smtClean="0"/>
              <a:t>「</a:t>
            </a:r>
            <a:r>
              <a:rPr lang="en-US" sz="2800" dirty="0" err="1" smtClean="0"/>
              <a:t>New</a:t>
            </a:r>
            <a:r>
              <a:rPr lang="en-US" sz="2800" dirty="0" smtClean="0"/>
              <a:t> </a:t>
            </a:r>
            <a:r>
              <a:rPr sz="2800" dirty="0" smtClean="0"/>
              <a:t>DEH </a:t>
            </a:r>
            <a:r>
              <a:rPr sz="2800" dirty="0"/>
              <a:t>Micro」</a:t>
            </a:r>
          </a:p>
          <a:p>
            <a:pPr marL="493888" lvl="0" indent="-493888">
              <a:buSzPct val="100000"/>
              <a:buAutoNum type="arabicPeriod"/>
              <a:defRPr sz="1800"/>
            </a:pPr>
            <a:r>
              <a:rPr sz="2800" dirty="0" err="1" smtClean="0"/>
              <a:t>直接連結</a:t>
            </a:r>
            <a:r>
              <a:rPr sz="2800" dirty="0"/>
              <a:t/>
            </a:r>
            <a:br>
              <a:rPr sz="2800" dirty="0"/>
            </a:br>
            <a:r>
              <a:rPr lang="en-US" sz="2800" u="sng" dirty="0" smtClean="0">
                <a:hlinkClick r:id="rId3"/>
              </a:rPr>
              <a:t>https://itunes.apple.com/tw/app/new-deh-micro/id1155163944?l=zh&amp;mt=8</a:t>
            </a:r>
            <a:endParaRPr lang="en-US" sz="2800" u="sng" dirty="0" smtClean="0"/>
          </a:p>
          <a:p>
            <a:pPr marL="493888" lvl="0" indent="-493888">
              <a:buSzPct val="100000"/>
              <a:buAutoNum type="arabicPeriod"/>
              <a:defRPr sz="1800"/>
            </a:pPr>
            <a:r>
              <a:rPr sz="2800" dirty="0" err="1" smtClean="0"/>
              <a:t>掃描右邊的</a:t>
            </a:r>
            <a:r>
              <a:rPr sz="2800" dirty="0" err="1"/>
              <a:t>QRCode</a:t>
            </a:r>
            <a:endParaRPr sz="2800" dirty="0"/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分享POI</a:t>
            </a:r>
          </a:p>
        </p:txBody>
      </p:sp>
    </p:spTree>
  </p:cSld>
  <p:clrMapOvr>
    <a:masterClrMapping/>
  </p:clrMapOvr>
  <p:transition spd="slow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0959" y="406400"/>
            <a:ext cx="9939867" cy="7454900"/>
          </a:xfrm>
          <a:prstGeom prst="rect">
            <a:avLst/>
          </a:prstGeom>
        </p:spPr>
      </p:pic>
      <p:sp>
        <p:nvSpPr>
          <p:cNvPr id="131" name="Shape 13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點擊右上角的分享圖案</a:t>
            </a:r>
          </a:p>
        </p:txBody>
      </p:sp>
      <p:sp>
        <p:nvSpPr>
          <p:cNvPr id="132" name="Shape 132"/>
          <p:cNvSpPr/>
          <p:nvPr/>
        </p:nvSpPr>
        <p:spPr>
          <a:xfrm>
            <a:off x="10799535" y="292100"/>
            <a:ext cx="964194" cy="965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63500">
            <a:solidFill>
              <a:srgbClr val="FF7E79"/>
            </a:solidFill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/>
            </a:pPr>
            <a:endParaRPr/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 dirty="0" err="1" smtClean="0"/>
              <a:t>可以透過郵件分享</a:t>
            </a:r>
            <a:endParaRPr sz="3200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482600"/>
            <a:ext cx="9601200" cy="7200900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LOI 搜尋</a:t>
            </a:r>
          </a:p>
        </p:txBody>
      </p:sp>
    </p:spTree>
  </p:cSld>
  <p:clrMapOvr>
    <a:masterClrMapping/>
  </p:clrMapOvr>
  <p:transition spd="slow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 defTabSz="560831">
              <a:defRPr sz="1800"/>
            </a:pPr>
            <a:r>
              <a:rPr sz="3072" dirty="0" err="1"/>
              <a:t>由多個POI連線起來的線段，稱之為LOI</a:t>
            </a:r>
            <a:r>
              <a:rPr sz="3072" dirty="0"/>
              <a:t>(Line of interest)</a:t>
            </a:r>
            <a:r>
              <a:rPr sz="3072" dirty="0" err="1"/>
              <a:t>景線</a:t>
            </a:r>
            <a:endParaRPr sz="3072" dirty="0"/>
          </a:p>
          <a:p>
            <a:pPr defTabSz="560831">
              <a:defRPr sz="1800"/>
            </a:pPr>
            <a:r>
              <a:rPr sz="3072" dirty="0" err="1" smtClean="0"/>
              <a:t>點擊右</a:t>
            </a:r>
            <a:r>
              <a:rPr lang="zh-TW" altLang="en-US" sz="3072" dirty="0" smtClean="0"/>
              <a:t>上</a:t>
            </a:r>
            <a:r>
              <a:rPr sz="3072" dirty="0" err="1" smtClean="0"/>
              <a:t>角的</a:t>
            </a:r>
            <a:r>
              <a:rPr lang="zh-TW" altLang="en-US" sz="3072" dirty="0"/>
              <a:t>搜尋景線即可顯示附近的</a:t>
            </a:r>
            <a:r>
              <a:rPr lang="en-US" altLang="zh-TW" sz="3072" dirty="0"/>
              <a:t>LOI</a:t>
            </a:r>
          </a:p>
          <a:p>
            <a:pPr lvl="0" defTabSz="560831">
              <a:defRPr sz="1800"/>
            </a:pPr>
            <a:endParaRPr sz="3072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7050" y="300036"/>
            <a:ext cx="7156450" cy="7566637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 dirty="0" err="1" smtClean="0"/>
              <a:t>一樣可以</a:t>
            </a:r>
            <a:r>
              <a:rPr lang="zh-TW" altLang="en-US" sz="3200" dirty="0" smtClean="0"/>
              <a:t>移動</a:t>
            </a:r>
            <a:r>
              <a:rPr sz="3200" dirty="0" err="1" smtClean="0"/>
              <a:t>地圖來選擇要搜尋的區域</a:t>
            </a:r>
            <a:endParaRPr sz="3200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393700"/>
            <a:ext cx="9740900" cy="7305675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pPr lvl="0">
              <a:defRPr sz="1800"/>
            </a:pPr>
            <a:r>
              <a:rPr lang="zh-TW" altLang="en-US" sz="3600" dirty="0" smtClean="0"/>
              <a:t>搜尋結果</a:t>
            </a:r>
            <a:endParaRPr sz="3600" dirty="0"/>
          </a:p>
        </p:txBody>
      </p:sp>
      <p:sp>
        <p:nvSpPr>
          <p:cNvPr id="164" name="Shape 164"/>
          <p:cNvSpPr/>
          <p:nvPr/>
        </p:nvSpPr>
        <p:spPr>
          <a:xfrm flipH="1">
            <a:off x="3451999" y="3354267"/>
            <a:ext cx="1238541" cy="1"/>
          </a:xfrm>
          <a:prstGeom prst="line">
            <a:avLst/>
          </a:prstGeom>
          <a:ln w="63500">
            <a:solidFill>
              <a:srgbClr val="FF7E79"/>
            </a:solidFill>
            <a:miter lim="400000"/>
            <a:headEnd type="triangle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/>
            </a:pPr>
            <a:endParaRPr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9366" y="584200"/>
            <a:ext cx="9431867" cy="7073900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顯示LOI資訊</a:t>
            </a:r>
          </a:p>
        </p:txBody>
      </p:sp>
    </p:spTree>
  </p:cSld>
  <p:clrMapOvr>
    <a:masterClrMapping/>
  </p:clrMapOvr>
  <p:transition spd="slow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000" y="610528"/>
            <a:ext cx="9359900" cy="7019925"/>
          </a:xfrm>
          <a:prstGeom prst="rect">
            <a:avLst/>
          </a:prstGeom>
        </p:spPr>
      </p:pic>
      <p:sp>
        <p:nvSpPr>
          <p:cNvPr id="170" name="Shape 170"/>
          <p:cNvSpPr>
            <a:spLocks noGrp="1"/>
          </p:cNvSpPr>
          <p:nvPr>
            <p:ph type="body" idx="1"/>
          </p:nvPr>
        </p:nvSpPr>
        <p:spPr>
          <a:xfrm>
            <a:off x="1587500" y="8051800"/>
            <a:ext cx="10464800" cy="13335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 dirty="0" err="1" smtClean="0"/>
              <a:t>點擊</a:t>
            </a:r>
            <a:r>
              <a:rPr lang="zh-TW" altLang="en-US" sz="3200" dirty="0" smtClean="0"/>
              <a:t>左邊欲選取搜尋路線</a:t>
            </a:r>
            <a:endParaRPr lang="en-US" altLang="zh-TW" sz="3200" dirty="0" smtClean="0"/>
          </a:p>
          <a:p>
            <a:pPr>
              <a:defRPr sz="1800"/>
            </a:pPr>
            <a:r>
              <a:rPr lang="zh-TW" altLang="en-US" sz="2800" dirty="0"/>
              <a:t>即會出現</a:t>
            </a:r>
            <a:r>
              <a:rPr lang="en-US" altLang="zh-TW" sz="2800" dirty="0" smtClean="0"/>
              <a:t>POI</a:t>
            </a:r>
            <a:r>
              <a:rPr lang="zh-TW" altLang="en-US" sz="2800" dirty="0" smtClean="0"/>
              <a:t>依序標示的</a:t>
            </a:r>
            <a:r>
              <a:rPr lang="en-US" altLang="zh-TW" sz="2800" dirty="0" smtClean="0"/>
              <a:t>LOI</a:t>
            </a:r>
            <a:endParaRPr lang="zh-TW" altLang="en-US" sz="2800" dirty="0"/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 dirty="0" err="1" smtClean="0"/>
              <a:t>點一下</a:t>
            </a:r>
            <a:r>
              <a:rPr lang="zh-TW" altLang="en-US" sz="3200" dirty="0" smtClean="0"/>
              <a:t>圖標</a:t>
            </a:r>
            <a:r>
              <a:rPr sz="3200" dirty="0" err="1" smtClean="0"/>
              <a:t>就會出現</a:t>
            </a:r>
            <a:r>
              <a:rPr sz="3200" dirty="0" err="1"/>
              <a:t>POI的名稱</a:t>
            </a:r>
            <a:endParaRPr sz="3200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000" y="610528"/>
            <a:ext cx="9359900" cy="7019925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6175" y="1095374"/>
            <a:ext cx="7070329" cy="7108825"/>
          </a:xfrm>
          <a:prstGeom prst="rect">
            <a:avLst/>
          </a:prstGeom>
        </p:spPr>
      </p:pic>
      <p:grpSp>
        <p:nvGrpSpPr>
          <p:cNvPr id="45" name="Group 45"/>
          <p:cNvGrpSpPr/>
          <p:nvPr/>
        </p:nvGrpSpPr>
        <p:grpSpPr>
          <a:xfrm>
            <a:off x="5131387" y="2501899"/>
            <a:ext cx="1193213" cy="1003301"/>
            <a:chOff x="0" y="0"/>
            <a:chExt cx="1524000" cy="965200"/>
          </a:xfrm>
        </p:grpSpPr>
        <p:pic>
          <p:nvPicPr>
            <p:cNvPr id="43" name="pasted-image.tif"/>
            <p:cNvPicPr/>
            <p:nvPr/>
          </p:nvPicPr>
          <p:blipFill>
            <a:blip r:embed="rId3">
              <a:extLst/>
            </a:blip>
            <a:srcRect l="70943" t="17038" r="10457" b="77866"/>
            <a:stretch>
              <a:fillRect/>
            </a:stretch>
          </p:blipFill>
          <p:spPr>
            <a:xfrm>
              <a:off x="344090" y="279400"/>
              <a:ext cx="835697" cy="4064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4" name="Shape 44"/>
            <p:cNvSpPr/>
            <p:nvPr/>
          </p:nvSpPr>
          <p:spPr>
            <a:xfrm>
              <a:off x="0" y="0"/>
              <a:ext cx="1524001" cy="9652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noFill/>
            <a:ln w="63500" cap="flat">
              <a:solidFill>
                <a:srgbClr val="FF7E79"/>
              </a:solidFill>
              <a:prstDash val="solid"/>
              <a:miter lim="400000"/>
            </a:ln>
            <a:effectLst>
              <a:outerShdw blurRad="635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/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lang="zh-TW" altLang="en-US" sz="3200" dirty="0" smtClean="0"/>
              <a:t>點選右下角圖示顯示詳細資訊，</a:t>
            </a:r>
            <a:endParaRPr lang="en-US" altLang="zh-TW" sz="3200" dirty="0" smtClean="0"/>
          </a:p>
          <a:p>
            <a:pPr lvl="0">
              <a:defRPr sz="1800"/>
            </a:pPr>
            <a:r>
              <a:rPr lang="zh-TW" altLang="en-US" sz="3200" dirty="0" smtClean="0"/>
              <a:t>點選列表將移動到該景點之圖標</a:t>
            </a:r>
            <a:endParaRPr sz="3200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886" y="1439862"/>
            <a:ext cx="5654729" cy="5959475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5325" y="1439862"/>
            <a:ext cx="5611476" cy="5959475"/>
          </a:xfrm>
          <a:prstGeom prst="rect">
            <a:avLst/>
          </a:prstGeom>
        </p:spPr>
      </p:pic>
      <p:sp>
        <p:nvSpPr>
          <p:cNvPr id="6" name="Shape 132"/>
          <p:cNvSpPr/>
          <p:nvPr/>
        </p:nvSpPr>
        <p:spPr>
          <a:xfrm>
            <a:off x="5905500" y="6426200"/>
            <a:ext cx="736600" cy="6985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63500">
            <a:solidFill>
              <a:srgbClr val="FF7E79"/>
            </a:solidFill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9828174"/>
      </p:ext>
    </p:extLst>
  </p:cSld>
  <p:clrMapOvr>
    <a:masterClrMapping/>
  </p:clrMapOvr>
  <p:transition spd="slow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AOI 搜尋</a:t>
            </a:r>
          </a:p>
        </p:txBody>
      </p:sp>
    </p:spTree>
  </p:cSld>
  <p:clrMapOvr>
    <a:masterClrMapping/>
  </p:clrMapOvr>
  <p:transition spd="slow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 defTabSz="572516">
              <a:defRPr sz="1800"/>
            </a:pPr>
            <a:r>
              <a:rPr sz="3136" dirty="0" err="1"/>
              <a:t>由多個POI圍起來的區域，稱之為AOI</a:t>
            </a:r>
            <a:r>
              <a:rPr sz="3136" dirty="0"/>
              <a:t>(Area of interest)</a:t>
            </a:r>
            <a:r>
              <a:rPr sz="3136" dirty="0" smtClean="0"/>
              <a:t>景</a:t>
            </a:r>
            <a:r>
              <a:rPr lang="zh-TW" altLang="en-US" sz="3136" dirty="0" smtClean="0"/>
              <a:t>區</a:t>
            </a:r>
            <a:endParaRPr sz="3136" dirty="0"/>
          </a:p>
          <a:p>
            <a:pPr lvl="0" defTabSz="572516">
              <a:defRPr sz="1800"/>
            </a:pPr>
            <a:r>
              <a:rPr sz="3136" dirty="0" err="1" smtClean="0"/>
              <a:t>點擊右</a:t>
            </a:r>
            <a:r>
              <a:rPr lang="zh-TW" altLang="en-US" sz="3136" dirty="0" smtClean="0"/>
              <a:t>上</a:t>
            </a:r>
            <a:r>
              <a:rPr sz="3136" dirty="0" err="1" smtClean="0"/>
              <a:t>角的</a:t>
            </a:r>
            <a:r>
              <a:rPr lang="zh-TW" altLang="en-US" sz="3136" dirty="0" smtClean="0"/>
              <a:t>搜尋景區</a:t>
            </a:r>
            <a:r>
              <a:rPr sz="3136" dirty="0" err="1" smtClean="0"/>
              <a:t>即可顯示附近的</a:t>
            </a:r>
            <a:r>
              <a:rPr sz="3136" dirty="0" err="1"/>
              <a:t>AOI</a:t>
            </a:r>
            <a:endParaRPr sz="3136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7050" y="300036"/>
            <a:ext cx="7156450" cy="7566637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顯示AOI資訊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393700"/>
            <a:ext cx="9740900" cy="7305675"/>
          </a:xfrm>
          <a:prstGeom prst="rect">
            <a:avLst/>
          </a:prstGeom>
        </p:spPr>
      </p:pic>
      <p:sp>
        <p:nvSpPr>
          <p:cNvPr id="4" name="Shape 155"/>
          <p:cNvSpPr txBox="1">
            <a:spLocks/>
          </p:cNvSpPr>
          <p:nvPr/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/>
          <a:lstStyle>
            <a:lvl1pPr marL="444500" indent="-444500" defTabSz="584200">
              <a:spcBef>
                <a:spcPts val="4200"/>
              </a:spcBef>
              <a:buSzPct val="75000"/>
              <a:buChar char="•"/>
              <a:defRPr sz="3600">
                <a:latin typeface="+mn-lt"/>
                <a:ea typeface="+mn-ea"/>
                <a:cs typeface="+mn-cs"/>
                <a:sym typeface="Helvetica Light"/>
              </a:defRPr>
            </a:lvl1pPr>
            <a:lvl2pPr marL="889000" indent="-444500" defTabSz="584200">
              <a:spcBef>
                <a:spcPts val="4200"/>
              </a:spcBef>
              <a:buSzPct val="75000"/>
              <a:buChar char="•"/>
              <a:defRPr sz="3600">
                <a:latin typeface="+mn-lt"/>
                <a:ea typeface="+mn-ea"/>
                <a:cs typeface="+mn-cs"/>
                <a:sym typeface="Helvetica Light"/>
              </a:defRPr>
            </a:lvl2pPr>
            <a:lvl3pPr marL="1333500" indent="-444500" defTabSz="584200">
              <a:spcBef>
                <a:spcPts val="4200"/>
              </a:spcBef>
              <a:buSzPct val="75000"/>
              <a:buChar char="•"/>
              <a:defRPr sz="3600">
                <a:latin typeface="+mn-lt"/>
                <a:ea typeface="+mn-ea"/>
                <a:cs typeface="+mn-cs"/>
                <a:sym typeface="Helvetica Light"/>
              </a:defRPr>
            </a:lvl3pPr>
            <a:lvl4pPr marL="1778000" indent="-444500" defTabSz="584200">
              <a:spcBef>
                <a:spcPts val="4200"/>
              </a:spcBef>
              <a:buSzPct val="75000"/>
              <a:buChar char="•"/>
              <a:defRPr sz="3600">
                <a:latin typeface="+mn-lt"/>
                <a:ea typeface="+mn-ea"/>
                <a:cs typeface="+mn-cs"/>
                <a:sym typeface="Helvetica Light"/>
              </a:defRPr>
            </a:lvl4pPr>
            <a:lvl5pPr marL="2222500" indent="-444500" defTabSz="584200">
              <a:spcBef>
                <a:spcPts val="4200"/>
              </a:spcBef>
              <a:buSzPct val="75000"/>
              <a:buChar char="•"/>
              <a:defRPr sz="3600">
                <a:latin typeface="+mn-lt"/>
                <a:ea typeface="+mn-ea"/>
                <a:cs typeface="+mn-cs"/>
                <a:sym typeface="Helvetica Light"/>
              </a:defRPr>
            </a:lvl5pPr>
            <a:lvl6pPr marL="2667000" indent="-444500" defTabSz="584200">
              <a:spcBef>
                <a:spcPts val="4200"/>
              </a:spcBef>
              <a:buSzPct val="75000"/>
              <a:buChar char="•"/>
              <a:defRPr sz="3600">
                <a:latin typeface="+mn-lt"/>
                <a:ea typeface="+mn-ea"/>
                <a:cs typeface="+mn-cs"/>
                <a:sym typeface="Helvetica Light"/>
              </a:defRPr>
            </a:lvl6pPr>
            <a:lvl7pPr marL="3111500" indent="-444500" defTabSz="584200">
              <a:spcBef>
                <a:spcPts val="4200"/>
              </a:spcBef>
              <a:buSzPct val="75000"/>
              <a:buChar char="•"/>
              <a:defRPr sz="3600">
                <a:latin typeface="+mn-lt"/>
                <a:ea typeface="+mn-ea"/>
                <a:cs typeface="+mn-cs"/>
                <a:sym typeface="Helvetica Light"/>
              </a:defRPr>
            </a:lvl7pPr>
            <a:lvl8pPr marL="3556000" indent="-444500" defTabSz="584200">
              <a:spcBef>
                <a:spcPts val="4200"/>
              </a:spcBef>
              <a:buSzPct val="75000"/>
              <a:buChar char="•"/>
              <a:defRPr sz="3600">
                <a:latin typeface="+mn-lt"/>
                <a:ea typeface="+mn-ea"/>
                <a:cs typeface="+mn-cs"/>
                <a:sym typeface="Helvetica Light"/>
              </a:defRPr>
            </a:lvl8pPr>
            <a:lvl9pPr marL="4000500" indent="-444500" defTabSz="584200">
              <a:spcBef>
                <a:spcPts val="4200"/>
              </a:spcBef>
              <a:buSzPct val="75000"/>
              <a:buChar char="•"/>
              <a:defRPr sz="3600"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marL="0" indent="0">
              <a:buNone/>
              <a:defRPr sz="1800"/>
            </a:pPr>
            <a:r>
              <a:rPr lang="zh-TW" altLang="en-US" sz="3200" dirty="0" smtClean="0"/>
              <a:t>一樣可以移動地圖來選擇要搜尋的區域</a:t>
            </a:r>
            <a:endParaRPr lang="zh-TW" altLang="en-US" sz="3200" dirty="0"/>
          </a:p>
        </p:txBody>
      </p:sp>
    </p:spTree>
  </p:cSld>
  <p:clrMapOvr>
    <a:masterClrMapping/>
  </p:clrMapOvr>
  <p:transition spd="slow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800"/>
            </a:pPr>
            <a:r>
              <a:rPr sz="3200" dirty="0" err="1"/>
              <a:t>點擊特定</a:t>
            </a:r>
            <a:r>
              <a:rPr sz="3200" dirty="0" err="1" smtClean="0"/>
              <a:t>AOI</a:t>
            </a:r>
            <a:r>
              <a:rPr lang="zh-TW" altLang="en-US" sz="3200" dirty="0" smtClean="0"/>
              <a:t>，即會出現</a:t>
            </a:r>
            <a:r>
              <a:rPr lang="en-US" altLang="zh-TW" sz="3200" dirty="0" smtClean="0"/>
              <a:t>AOI</a:t>
            </a:r>
            <a:r>
              <a:rPr lang="zh-TW" altLang="en-US" sz="3200" dirty="0" smtClean="0"/>
              <a:t>中所包含的</a:t>
            </a:r>
            <a:r>
              <a:rPr lang="en-US" altLang="zh-TW" sz="3200" dirty="0" smtClean="0"/>
              <a:t>POI</a:t>
            </a:r>
            <a:endParaRPr sz="3200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3400" y="647700"/>
            <a:ext cx="9398000" cy="70485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 dirty="0" err="1" smtClean="0"/>
              <a:t>點一下</a:t>
            </a:r>
            <a:r>
              <a:rPr lang="zh-TW" altLang="en-US" sz="3200" dirty="0" smtClean="0"/>
              <a:t>圖標</a:t>
            </a:r>
            <a:r>
              <a:rPr sz="3200" dirty="0" err="1" smtClean="0"/>
              <a:t>就會出現</a:t>
            </a:r>
            <a:r>
              <a:rPr sz="3200" dirty="0" err="1"/>
              <a:t>POI的名稱</a:t>
            </a:r>
            <a:endParaRPr sz="3200" dirty="0"/>
          </a:p>
          <a:p>
            <a:pPr lvl="0">
              <a:defRPr sz="1800"/>
            </a:pPr>
            <a:r>
              <a:rPr sz="3200" dirty="0" err="1" smtClean="0"/>
              <a:t>再點選右邊的</a:t>
            </a:r>
            <a:r>
              <a:rPr lang="zh-TW" altLang="en-US" sz="3200" dirty="0" smtClean="0"/>
              <a:t>綠</a:t>
            </a:r>
            <a:r>
              <a:rPr sz="3200" dirty="0" err="1" smtClean="0"/>
              <a:t>色驚嘆號即可顯示該</a:t>
            </a:r>
            <a:r>
              <a:rPr sz="3200" dirty="0" err="1"/>
              <a:t>POI詳細資訊</a:t>
            </a:r>
            <a:endParaRPr sz="3200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3400" y="647700"/>
            <a:ext cx="9398000" cy="7048500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lvl="0">
              <a:defRPr sz="1800"/>
            </a:pPr>
            <a:r>
              <a:rPr lang="zh-TW" altLang="en-US" sz="3600" dirty="0"/>
              <a:t>點選右下角圖示顯示詳細</a:t>
            </a:r>
            <a:r>
              <a:rPr lang="zh-TW" altLang="en-US" sz="3600" dirty="0" smtClean="0"/>
              <a:t>資訊</a:t>
            </a:r>
            <a:r>
              <a:rPr lang="zh-TW" altLang="en-US" sz="3600" dirty="0"/>
              <a:t>，</a:t>
            </a:r>
          </a:p>
          <a:p>
            <a:pPr lvl="0">
              <a:defRPr sz="1800"/>
            </a:pPr>
            <a:r>
              <a:rPr lang="zh-TW" altLang="en-US" sz="3600" dirty="0"/>
              <a:t>點選列表將移動到該景點之圖標</a:t>
            </a:r>
          </a:p>
          <a:p>
            <a:pPr lvl="0">
              <a:defRPr sz="1800"/>
            </a:pPr>
            <a:endParaRPr lang="zh-TW" altLang="en-US" sz="3600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530350"/>
            <a:ext cx="5434509" cy="5734050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2600" y="1530350"/>
            <a:ext cx="5463330" cy="5845175"/>
          </a:xfrm>
          <a:prstGeom prst="rect">
            <a:avLst/>
          </a:prstGeom>
        </p:spPr>
      </p:pic>
      <p:sp>
        <p:nvSpPr>
          <p:cNvPr id="6" name="Shape 132"/>
          <p:cNvSpPr/>
          <p:nvPr/>
        </p:nvSpPr>
        <p:spPr>
          <a:xfrm>
            <a:off x="5765800" y="6273800"/>
            <a:ext cx="736600" cy="6985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63500">
            <a:solidFill>
              <a:srgbClr val="FF7E79"/>
            </a:solidFill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450478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lang="en-US" altLang="zh-TW" sz="8000" dirty="0" smtClean="0"/>
              <a:t>SO</a:t>
            </a:r>
            <a:r>
              <a:rPr sz="8000" dirty="0" smtClean="0"/>
              <a:t>I </a:t>
            </a:r>
            <a:r>
              <a:rPr sz="8000" dirty="0" err="1"/>
              <a:t>搜尋</a:t>
            </a:r>
            <a:endParaRPr sz="8000" dirty="0"/>
          </a:p>
        </p:txBody>
      </p:sp>
    </p:spTree>
    <p:extLst>
      <p:ext uri="{BB962C8B-B14F-4D97-AF65-F5344CB8AC3E}">
        <p14:creationId xmlns:p14="http://schemas.microsoft.com/office/powerpoint/2010/main" val="300856604"/>
      </p:ext>
    </p:extLst>
  </p:cSld>
  <p:clrMapOvr>
    <a:masterClrMapping/>
  </p:clrMapOvr>
  <p:transition spd="slow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7050" y="300036"/>
            <a:ext cx="7156450" cy="7566637"/>
          </a:xfrm>
          <a:prstGeom prst="rect">
            <a:avLst/>
          </a:prstGeom>
        </p:spPr>
      </p:pic>
      <p:sp>
        <p:nvSpPr>
          <p:cNvPr id="6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61576" y="8235413"/>
            <a:ext cx="10767398" cy="20621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11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zh-TW" altLang="en-US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由</a:t>
            </a:r>
            <a:r>
              <a:rPr kumimoji="0" lang="zh-TW" altLang="zh-TW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多</a:t>
            </a:r>
            <a:r>
              <a:rPr kumimoji="0" lang="zh-TW" altLang="en-US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個</a:t>
            </a:r>
            <a:r>
              <a:rPr kumimoji="0" lang="zh-TW" altLang="zh-TW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POI,LOI和AO</a:t>
            </a:r>
            <a:r>
              <a:rPr kumimoji="0" lang="en-US" altLang="zh-TW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kumimoji="0" lang="zh-TW" altLang="zh-TW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的主題故事</a:t>
            </a:r>
            <a:r>
              <a:rPr lang="zh-TW" altLang="en-US" dirty="0" smtClean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稱之為</a:t>
            </a:r>
            <a:r>
              <a:rPr lang="en-US" altLang="zh-TW" dirty="0" smtClean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SOI(</a:t>
            </a:r>
            <a:r>
              <a:rPr lang="en-US" altLang="zh-TW" dirty="0"/>
              <a:t>Story Of </a:t>
            </a:r>
            <a:r>
              <a:rPr lang="en-US" altLang="zh-TW" dirty="0" smtClean="0"/>
              <a:t>Interest</a:t>
            </a:r>
            <a:r>
              <a:rPr lang="en-US" altLang="zh-TW" dirty="0" smtClean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en-US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點擊右上角搜尋主題故事即可顯示附近的</a:t>
            </a:r>
            <a:r>
              <a:rPr kumimoji="0" lang="en-US" altLang="zh-TW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SOI</a:t>
            </a:r>
            <a:endParaRPr kumimoji="0" lang="zh-TW" altLang="zh-TW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zh-TW" altLang="zh-TW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zh-TW" altLang="zh-TW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903973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顯示AOI資訊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393700"/>
            <a:ext cx="9740900" cy="7305675"/>
          </a:xfrm>
          <a:prstGeom prst="rect">
            <a:avLst/>
          </a:prstGeom>
        </p:spPr>
      </p:pic>
      <p:sp>
        <p:nvSpPr>
          <p:cNvPr id="4" name="Shape 155"/>
          <p:cNvSpPr txBox="1">
            <a:spLocks/>
          </p:cNvSpPr>
          <p:nvPr/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/>
          <a:lstStyle>
            <a:lvl1pPr marL="444500" indent="-444500" defTabSz="584200">
              <a:spcBef>
                <a:spcPts val="4200"/>
              </a:spcBef>
              <a:buSzPct val="75000"/>
              <a:buChar char="•"/>
              <a:defRPr sz="3600">
                <a:latin typeface="+mn-lt"/>
                <a:ea typeface="+mn-ea"/>
                <a:cs typeface="+mn-cs"/>
                <a:sym typeface="Helvetica Light"/>
              </a:defRPr>
            </a:lvl1pPr>
            <a:lvl2pPr marL="889000" indent="-444500" defTabSz="584200">
              <a:spcBef>
                <a:spcPts val="4200"/>
              </a:spcBef>
              <a:buSzPct val="75000"/>
              <a:buChar char="•"/>
              <a:defRPr sz="3600">
                <a:latin typeface="+mn-lt"/>
                <a:ea typeface="+mn-ea"/>
                <a:cs typeface="+mn-cs"/>
                <a:sym typeface="Helvetica Light"/>
              </a:defRPr>
            </a:lvl2pPr>
            <a:lvl3pPr marL="1333500" indent="-444500" defTabSz="584200">
              <a:spcBef>
                <a:spcPts val="4200"/>
              </a:spcBef>
              <a:buSzPct val="75000"/>
              <a:buChar char="•"/>
              <a:defRPr sz="3600">
                <a:latin typeface="+mn-lt"/>
                <a:ea typeface="+mn-ea"/>
                <a:cs typeface="+mn-cs"/>
                <a:sym typeface="Helvetica Light"/>
              </a:defRPr>
            </a:lvl3pPr>
            <a:lvl4pPr marL="1778000" indent="-444500" defTabSz="584200">
              <a:spcBef>
                <a:spcPts val="4200"/>
              </a:spcBef>
              <a:buSzPct val="75000"/>
              <a:buChar char="•"/>
              <a:defRPr sz="3600">
                <a:latin typeface="+mn-lt"/>
                <a:ea typeface="+mn-ea"/>
                <a:cs typeface="+mn-cs"/>
                <a:sym typeface="Helvetica Light"/>
              </a:defRPr>
            </a:lvl4pPr>
            <a:lvl5pPr marL="2222500" indent="-444500" defTabSz="584200">
              <a:spcBef>
                <a:spcPts val="4200"/>
              </a:spcBef>
              <a:buSzPct val="75000"/>
              <a:buChar char="•"/>
              <a:defRPr sz="3600">
                <a:latin typeface="+mn-lt"/>
                <a:ea typeface="+mn-ea"/>
                <a:cs typeface="+mn-cs"/>
                <a:sym typeface="Helvetica Light"/>
              </a:defRPr>
            </a:lvl5pPr>
            <a:lvl6pPr marL="2667000" indent="-444500" defTabSz="584200">
              <a:spcBef>
                <a:spcPts val="4200"/>
              </a:spcBef>
              <a:buSzPct val="75000"/>
              <a:buChar char="•"/>
              <a:defRPr sz="3600">
                <a:latin typeface="+mn-lt"/>
                <a:ea typeface="+mn-ea"/>
                <a:cs typeface="+mn-cs"/>
                <a:sym typeface="Helvetica Light"/>
              </a:defRPr>
            </a:lvl6pPr>
            <a:lvl7pPr marL="3111500" indent="-444500" defTabSz="584200">
              <a:spcBef>
                <a:spcPts val="4200"/>
              </a:spcBef>
              <a:buSzPct val="75000"/>
              <a:buChar char="•"/>
              <a:defRPr sz="3600">
                <a:latin typeface="+mn-lt"/>
                <a:ea typeface="+mn-ea"/>
                <a:cs typeface="+mn-cs"/>
                <a:sym typeface="Helvetica Light"/>
              </a:defRPr>
            </a:lvl7pPr>
            <a:lvl8pPr marL="3556000" indent="-444500" defTabSz="584200">
              <a:spcBef>
                <a:spcPts val="4200"/>
              </a:spcBef>
              <a:buSzPct val="75000"/>
              <a:buChar char="•"/>
              <a:defRPr sz="3600">
                <a:latin typeface="+mn-lt"/>
                <a:ea typeface="+mn-ea"/>
                <a:cs typeface="+mn-cs"/>
                <a:sym typeface="Helvetica Light"/>
              </a:defRPr>
            </a:lvl8pPr>
            <a:lvl9pPr marL="4000500" indent="-444500" defTabSz="584200">
              <a:spcBef>
                <a:spcPts val="4200"/>
              </a:spcBef>
              <a:buSzPct val="75000"/>
              <a:buChar char="•"/>
              <a:defRPr sz="3600"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marL="0" indent="0">
              <a:buNone/>
              <a:defRPr sz="1800"/>
            </a:pPr>
            <a:r>
              <a:rPr lang="zh-TW" altLang="en-US" sz="3200" dirty="0" smtClean="0"/>
              <a:t>一樣可以移動地圖來選擇要搜尋的區域</a:t>
            </a:r>
            <a:endParaRPr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555308631"/>
      </p:ext>
    </p:extLst>
  </p:cSld>
  <p:clrMapOvr>
    <a:masterClrMapping/>
  </p:clrMapOvr>
  <p:transition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POI 搜尋</a:t>
            </a:r>
          </a:p>
        </p:txBody>
      </p:sp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顯示AOI資訊</a:t>
            </a:r>
          </a:p>
        </p:txBody>
      </p:sp>
      <p:sp>
        <p:nvSpPr>
          <p:cNvPr id="4" name="Shape 155"/>
          <p:cNvSpPr txBox="1">
            <a:spLocks/>
          </p:cNvSpPr>
          <p:nvPr/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/>
          <a:lstStyle>
            <a:lvl1pPr marL="444500" indent="-444500" defTabSz="584200">
              <a:spcBef>
                <a:spcPts val="4200"/>
              </a:spcBef>
              <a:buSzPct val="75000"/>
              <a:buChar char="•"/>
              <a:defRPr sz="3600">
                <a:latin typeface="+mn-lt"/>
                <a:ea typeface="+mn-ea"/>
                <a:cs typeface="+mn-cs"/>
                <a:sym typeface="Helvetica Light"/>
              </a:defRPr>
            </a:lvl1pPr>
            <a:lvl2pPr marL="889000" indent="-444500" defTabSz="584200">
              <a:spcBef>
                <a:spcPts val="4200"/>
              </a:spcBef>
              <a:buSzPct val="75000"/>
              <a:buChar char="•"/>
              <a:defRPr sz="3600">
                <a:latin typeface="+mn-lt"/>
                <a:ea typeface="+mn-ea"/>
                <a:cs typeface="+mn-cs"/>
                <a:sym typeface="Helvetica Light"/>
              </a:defRPr>
            </a:lvl2pPr>
            <a:lvl3pPr marL="1333500" indent="-444500" defTabSz="584200">
              <a:spcBef>
                <a:spcPts val="4200"/>
              </a:spcBef>
              <a:buSzPct val="75000"/>
              <a:buChar char="•"/>
              <a:defRPr sz="3600">
                <a:latin typeface="+mn-lt"/>
                <a:ea typeface="+mn-ea"/>
                <a:cs typeface="+mn-cs"/>
                <a:sym typeface="Helvetica Light"/>
              </a:defRPr>
            </a:lvl3pPr>
            <a:lvl4pPr marL="1778000" indent="-444500" defTabSz="584200">
              <a:spcBef>
                <a:spcPts val="4200"/>
              </a:spcBef>
              <a:buSzPct val="75000"/>
              <a:buChar char="•"/>
              <a:defRPr sz="3600">
                <a:latin typeface="+mn-lt"/>
                <a:ea typeface="+mn-ea"/>
                <a:cs typeface="+mn-cs"/>
                <a:sym typeface="Helvetica Light"/>
              </a:defRPr>
            </a:lvl4pPr>
            <a:lvl5pPr marL="2222500" indent="-444500" defTabSz="584200">
              <a:spcBef>
                <a:spcPts val="4200"/>
              </a:spcBef>
              <a:buSzPct val="75000"/>
              <a:buChar char="•"/>
              <a:defRPr sz="3600">
                <a:latin typeface="+mn-lt"/>
                <a:ea typeface="+mn-ea"/>
                <a:cs typeface="+mn-cs"/>
                <a:sym typeface="Helvetica Light"/>
              </a:defRPr>
            </a:lvl5pPr>
            <a:lvl6pPr marL="2667000" indent="-444500" defTabSz="584200">
              <a:spcBef>
                <a:spcPts val="4200"/>
              </a:spcBef>
              <a:buSzPct val="75000"/>
              <a:buChar char="•"/>
              <a:defRPr sz="3600">
                <a:latin typeface="+mn-lt"/>
                <a:ea typeface="+mn-ea"/>
                <a:cs typeface="+mn-cs"/>
                <a:sym typeface="Helvetica Light"/>
              </a:defRPr>
            </a:lvl6pPr>
            <a:lvl7pPr marL="3111500" indent="-444500" defTabSz="584200">
              <a:spcBef>
                <a:spcPts val="4200"/>
              </a:spcBef>
              <a:buSzPct val="75000"/>
              <a:buChar char="•"/>
              <a:defRPr sz="3600">
                <a:latin typeface="+mn-lt"/>
                <a:ea typeface="+mn-ea"/>
                <a:cs typeface="+mn-cs"/>
                <a:sym typeface="Helvetica Light"/>
              </a:defRPr>
            </a:lvl7pPr>
            <a:lvl8pPr marL="3556000" indent="-444500" defTabSz="584200">
              <a:spcBef>
                <a:spcPts val="4200"/>
              </a:spcBef>
              <a:buSzPct val="75000"/>
              <a:buChar char="•"/>
              <a:defRPr sz="3600">
                <a:latin typeface="+mn-lt"/>
                <a:ea typeface="+mn-ea"/>
                <a:cs typeface="+mn-cs"/>
                <a:sym typeface="Helvetica Light"/>
              </a:defRPr>
            </a:lvl8pPr>
            <a:lvl9pPr marL="4000500" indent="-444500" defTabSz="584200">
              <a:spcBef>
                <a:spcPts val="4200"/>
              </a:spcBef>
              <a:buSzPct val="75000"/>
              <a:buChar char="•"/>
              <a:defRPr sz="3600"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marL="0" indent="0">
              <a:buNone/>
              <a:defRPr sz="1800"/>
            </a:pPr>
            <a:r>
              <a:rPr lang="zh-TW" altLang="en-US" sz="3200" dirty="0" smtClean="0"/>
              <a:t>由左側搜尋結果選擇</a:t>
            </a:r>
            <a:r>
              <a:rPr lang="en-US" altLang="zh-TW" sz="3200" dirty="0" smtClean="0"/>
              <a:t>SOI</a:t>
            </a:r>
            <a:endParaRPr lang="zh-TW" altLang="en-US" sz="3200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6700" y="292100"/>
            <a:ext cx="10363200" cy="777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847202"/>
      </p:ext>
    </p:extLst>
  </p:cSld>
  <p:clrMapOvr>
    <a:masterClrMapping/>
  </p:clrMapOvr>
  <p:transition spd="slow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800"/>
            </a:pPr>
            <a:r>
              <a:rPr sz="3200" dirty="0" err="1" smtClean="0"/>
              <a:t>點擊特定</a:t>
            </a:r>
            <a:r>
              <a:rPr lang="en-US" altLang="zh-TW" sz="3200" dirty="0" err="1" smtClean="0"/>
              <a:t>S</a:t>
            </a:r>
            <a:r>
              <a:rPr sz="3200" dirty="0" err="1" smtClean="0"/>
              <a:t>OI</a:t>
            </a:r>
            <a:r>
              <a:rPr lang="zh-TW" altLang="en-US" sz="3200" dirty="0" smtClean="0"/>
              <a:t>，即會出現</a:t>
            </a:r>
            <a:r>
              <a:rPr lang="en-US" altLang="zh-TW" sz="3200" dirty="0" smtClean="0"/>
              <a:t>SOI</a:t>
            </a:r>
            <a:r>
              <a:rPr lang="zh-TW" altLang="en-US" sz="3200" dirty="0" smtClean="0"/>
              <a:t>中所包含的</a:t>
            </a:r>
            <a:r>
              <a:rPr lang="en-US" altLang="zh-TW" sz="3200" dirty="0" smtClean="0"/>
              <a:t>POI</a:t>
            </a:r>
            <a:r>
              <a:rPr lang="zh-TW" altLang="en-US" sz="3200" dirty="0" smtClean="0"/>
              <a:t>，</a:t>
            </a:r>
            <a:r>
              <a:rPr lang="en-US" altLang="zh-TW" sz="3200" dirty="0" smtClean="0"/>
              <a:t>LOI</a:t>
            </a:r>
            <a:r>
              <a:rPr lang="zh-TW" altLang="en-US" sz="3200" dirty="0" smtClean="0"/>
              <a:t>，</a:t>
            </a:r>
            <a:r>
              <a:rPr lang="en-US" altLang="zh-TW" sz="3200" dirty="0" smtClean="0"/>
              <a:t>AOI</a:t>
            </a:r>
            <a:endParaRPr sz="3200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3400" y="635000"/>
            <a:ext cx="9702800" cy="727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361298"/>
      </p:ext>
    </p:extLst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883" y="1473200"/>
            <a:ext cx="6070926" cy="6321425"/>
          </a:xfrm>
          <a:prstGeom prst="rect">
            <a:avLst/>
          </a:prstGeom>
        </p:spPr>
      </p:pic>
      <p:sp>
        <p:nvSpPr>
          <p:cNvPr id="215" name="Shape 215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lvl="0">
              <a:defRPr sz="1800"/>
            </a:pPr>
            <a:r>
              <a:rPr lang="zh-TW" altLang="en-US" sz="3600" dirty="0"/>
              <a:t>點選右下角圖示顯示詳細</a:t>
            </a:r>
            <a:r>
              <a:rPr lang="zh-TW" altLang="en-US" sz="3600" dirty="0" smtClean="0"/>
              <a:t>資訊</a:t>
            </a:r>
            <a:r>
              <a:rPr lang="zh-TW" altLang="en-US" sz="3600" dirty="0"/>
              <a:t>，</a:t>
            </a:r>
          </a:p>
          <a:p>
            <a:pPr lvl="0">
              <a:defRPr sz="1800"/>
            </a:pPr>
            <a:r>
              <a:rPr lang="zh-TW" altLang="en-US" sz="3600" dirty="0"/>
              <a:t>點選列表將移動到該景點之圖標</a:t>
            </a:r>
          </a:p>
          <a:p>
            <a:pPr lvl="0">
              <a:defRPr sz="1800"/>
            </a:pPr>
            <a:endParaRPr lang="zh-TW" altLang="en-US" sz="3600" dirty="0"/>
          </a:p>
        </p:txBody>
      </p:sp>
      <p:sp>
        <p:nvSpPr>
          <p:cNvPr id="6" name="Shape 132"/>
          <p:cNvSpPr/>
          <p:nvPr/>
        </p:nvSpPr>
        <p:spPr>
          <a:xfrm>
            <a:off x="5993309" y="6794500"/>
            <a:ext cx="736600" cy="6985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63500">
            <a:solidFill>
              <a:srgbClr val="FF7E79"/>
            </a:solidFill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/>
            </a:pPr>
            <a:endParaRPr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8509" y="1501774"/>
            <a:ext cx="5920326" cy="6264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905227"/>
      </p:ext>
    </p:extLst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2761828" y="3662033"/>
            <a:ext cx="9509759" cy="2413633"/>
          </a:xfrm>
        </p:spPr>
        <p:txBody>
          <a:bodyPr>
            <a:normAutofit/>
          </a:bodyPr>
          <a:lstStyle/>
          <a:p>
            <a:r>
              <a:rPr lang="en-US" altLang="zh-TW" sz="6400" dirty="0" smtClean="0"/>
              <a:t/>
            </a:r>
            <a:br>
              <a:rPr lang="en-US" altLang="zh-TW" sz="6400" dirty="0" smtClean="0"/>
            </a:br>
            <a:r>
              <a:rPr lang="en-US" altLang="zh-TW" sz="6400" dirty="0" smtClean="0"/>
              <a:t>Android </a:t>
            </a:r>
            <a:r>
              <a:rPr lang="zh-TW" altLang="en-US" sz="6400" dirty="0" smtClean="0"/>
              <a:t>版使用</a:t>
            </a:r>
            <a:r>
              <a:rPr lang="zh-TW" altLang="en-US" sz="6400" dirty="0"/>
              <a:t>手冊</a:t>
            </a:r>
            <a:endParaRPr lang="zh-TW" altLang="en-US" sz="6400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2761828" y="6075667"/>
            <a:ext cx="9509759" cy="1201368"/>
          </a:xfrm>
        </p:spPr>
        <p:txBody>
          <a:bodyPr>
            <a:normAutofit/>
          </a:bodyPr>
          <a:lstStyle/>
          <a:p>
            <a:endParaRPr lang="zh-TW" altLang="en-US" sz="256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0743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557918" y="311179"/>
            <a:ext cx="9371305" cy="1821710"/>
          </a:xfrm>
        </p:spPr>
        <p:txBody>
          <a:bodyPr>
            <a:normAutofit/>
          </a:bodyPr>
          <a:lstStyle/>
          <a:p>
            <a:r>
              <a:rPr lang="zh-TW" altLang="en-US" sz="5400" dirty="0" smtClean="0"/>
              <a:t>主畫面配置</a:t>
            </a:r>
            <a:endParaRPr lang="zh-TW" altLang="en-US" sz="5400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6742103" y="3288885"/>
            <a:ext cx="54159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/>
              <a:t>由左往右依序是</a:t>
            </a:r>
            <a:r>
              <a:rPr lang="zh-TW" altLang="en-US" sz="2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帳戶</a:t>
            </a:r>
            <a:r>
              <a:rPr lang="zh-TW" alt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設定</a:t>
            </a:r>
            <a:r>
              <a:rPr lang="zh-TW" altLang="en-US" sz="2400" dirty="0" smtClean="0"/>
              <a:t>、</a:t>
            </a:r>
            <a:r>
              <a:rPr lang="zh-TW" altLang="en-US" sz="2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過濾器</a:t>
            </a:r>
            <a:r>
              <a:rPr lang="zh-TW" altLang="en-US" sz="2400" dirty="0"/>
              <a:t>、</a:t>
            </a:r>
            <a:r>
              <a:rPr lang="zh-TW" altLang="en-US" sz="2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區域探索</a:t>
            </a:r>
            <a:r>
              <a:rPr lang="zh-TW" altLang="en-US" sz="2400" dirty="0" smtClean="0"/>
              <a:t>等三個</a:t>
            </a:r>
            <a:r>
              <a:rPr lang="zh-TW" altLang="en-US" sz="2400" dirty="0"/>
              <a:t>功能按鈕，後續會進行介紹</a:t>
            </a:r>
            <a:r>
              <a:rPr lang="zh-TW" altLang="en-US" sz="2400" dirty="0" smtClean="0"/>
              <a:t>。</a:t>
            </a:r>
            <a:endParaRPr lang="en-US" altLang="zh-TW" sz="2400" dirty="0"/>
          </a:p>
        </p:txBody>
      </p:sp>
      <p:sp>
        <p:nvSpPr>
          <p:cNvPr id="17" name="文字方塊 16"/>
          <p:cNvSpPr txBox="1"/>
          <p:nvPr/>
        </p:nvSpPr>
        <p:spPr>
          <a:xfrm>
            <a:off x="6721891" y="4539391"/>
            <a:ext cx="5415923" cy="43273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/>
              <a:t>由上往下依序是</a:t>
            </a:r>
            <a:r>
              <a:rPr lang="zh-TW" altLang="en-US" sz="2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動態搜尋</a:t>
            </a:r>
            <a:r>
              <a:rPr lang="zh-TW" altLang="en-US" sz="2800" dirty="0"/>
              <a:t>、</a:t>
            </a:r>
            <a:r>
              <a:rPr lang="zh-TW" altLang="en-US" sz="2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地址查詢</a:t>
            </a:r>
            <a:r>
              <a:rPr lang="zh-TW" altLang="en-US" sz="2800" dirty="0"/>
              <a:t>、</a:t>
            </a:r>
            <a:r>
              <a:rPr lang="zh-TW" altLang="en-US" sz="2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搜尋範圍</a:t>
            </a:r>
            <a:r>
              <a:rPr lang="zh-TW" altLang="en-US" sz="2800" dirty="0"/>
              <a:t>等三個功能按鈕。</a:t>
            </a:r>
            <a:endParaRPr lang="en-US" altLang="zh-TW" sz="2800" dirty="0"/>
          </a:p>
          <a:p>
            <a:pPr marL="487672" indent="-487672">
              <a:buFont typeface="+mj-lt"/>
              <a:buAutoNum type="arabicPeriod"/>
            </a:pPr>
            <a:r>
              <a:rPr lang="zh-TW" altLang="en-US" sz="2800" dirty="0"/>
              <a:t>動態搜尋：可進行移動式搜尋，搜尋當前畫面中央地標。</a:t>
            </a:r>
            <a:endParaRPr lang="en-US" altLang="zh-TW" sz="2800" dirty="0"/>
          </a:p>
          <a:p>
            <a:pPr marL="487672" indent="-487672">
              <a:buFont typeface="+mj-lt"/>
              <a:buAutoNum type="arabicPeriod"/>
            </a:pPr>
            <a:r>
              <a:rPr lang="zh-TW" altLang="en-US" sz="2800" dirty="0"/>
              <a:t>地址查詢：查詢當前畫面中央地標的真實地址。</a:t>
            </a:r>
            <a:endParaRPr lang="en-US" altLang="zh-TW" sz="2800" dirty="0"/>
          </a:p>
          <a:p>
            <a:pPr marL="487672" indent="-487672">
              <a:buFont typeface="+mj-lt"/>
              <a:buAutoNum type="arabicPeriod"/>
            </a:pPr>
            <a:r>
              <a:rPr lang="zh-TW" altLang="en-US" sz="2800" dirty="0"/>
              <a:t>搜尋範圍：顯示當前可搜尋資料的範圍。</a:t>
            </a:r>
            <a:endParaRPr lang="en-US" altLang="zh-TW" sz="2800" dirty="0"/>
          </a:p>
          <a:p>
            <a:endParaRPr lang="en-US" altLang="zh-TW" sz="5120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1776" y="2529052"/>
            <a:ext cx="3464745" cy="6159546"/>
          </a:xfrm>
          <a:prstGeom prst="rect">
            <a:avLst/>
          </a:prstGeom>
        </p:spPr>
      </p:pic>
      <p:sp>
        <p:nvSpPr>
          <p:cNvPr id="7" name="圓角矩形 6"/>
          <p:cNvSpPr/>
          <p:nvPr/>
        </p:nvSpPr>
        <p:spPr>
          <a:xfrm>
            <a:off x="4183596" y="2771927"/>
            <a:ext cx="1632925" cy="565496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5120"/>
          </a:p>
        </p:txBody>
      </p:sp>
      <p:cxnSp>
        <p:nvCxnSpPr>
          <p:cNvPr id="8" name="直線單箭頭接點 7"/>
          <p:cNvCxnSpPr/>
          <p:nvPr/>
        </p:nvCxnSpPr>
        <p:spPr>
          <a:xfrm>
            <a:off x="5888001" y="3251748"/>
            <a:ext cx="587604" cy="185705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圓角矩形 11"/>
          <p:cNvSpPr/>
          <p:nvPr/>
        </p:nvSpPr>
        <p:spPr>
          <a:xfrm>
            <a:off x="3798489" y="5747389"/>
            <a:ext cx="595022" cy="534707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5120"/>
          </a:p>
        </p:txBody>
      </p:sp>
      <p:cxnSp>
        <p:nvCxnSpPr>
          <p:cNvPr id="14" name="直線單箭頭接點 13"/>
          <p:cNvCxnSpPr/>
          <p:nvPr/>
        </p:nvCxnSpPr>
        <p:spPr>
          <a:xfrm>
            <a:off x="4393511" y="6092731"/>
            <a:ext cx="2143862" cy="189365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圓角矩形 10"/>
          <p:cNvSpPr/>
          <p:nvPr/>
        </p:nvSpPr>
        <p:spPr>
          <a:xfrm>
            <a:off x="5289269" y="6697306"/>
            <a:ext cx="595022" cy="983964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5120"/>
          </a:p>
        </p:txBody>
      </p:sp>
      <p:cxnSp>
        <p:nvCxnSpPr>
          <p:cNvPr id="13" name="直線單箭頭接點 12"/>
          <p:cNvCxnSpPr/>
          <p:nvPr/>
        </p:nvCxnSpPr>
        <p:spPr>
          <a:xfrm>
            <a:off x="5949770" y="6891543"/>
            <a:ext cx="587602" cy="209242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1961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351702" y="296064"/>
            <a:ext cx="9371305" cy="1821710"/>
          </a:xfrm>
        </p:spPr>
        <p:txBody>
          <a:bodyPr>
            <a:normAutofit/>
          </a:bodyPr>
          <a:lstStyle/>
          <a:p>
            <a:r>
              <a:rPr lang="zh-TW" altLang="en-US" sz="5400" dirty="0" smtClean="0"/>
              <a:t>主</a:t>
            </a:r>
            <a:r>
              <a:rPr lang="zh-TW" altLang="en-US" sz="5400" dirty="0"/>
              <a:t>畫面配置 </a:t>
            </a:r>
            <a:r>
              <a:rPr lang="en-US" altLang="zh-TW" sz="5400" dirty="0"/>
              <a:t>- </a:t>
            </a:r>
            <a:r>
              <a:rPr lang="zh-TW" altLang="en-US" sz="5400" dirty="0"/>
              <a:t>地址查詢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7" name="文字方塊 6"/>
          <p:cNvSpPr txBox="1"/>
          <p:nvPr/>
        </p:nvSpPr>
        <p:spPr>
          <a:xfrm>
            <a:off x="2280367" y="1620117"/>
            <a:ext cx="95139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87672" indent="-487672">
              <a:buFont typeface="+mj-lt"/>
              <a:buAutoNum type="arabicPeriod"/>
            </a:pPr>
            <a:r>
              <a:rPr lang="zh-TW" altLang="en-US" dirty="0"/>
              <a:t>動態搜尋</a:t>
            </a:r>
            <a:r>
              <a:rPr lang="zh-TW" altLang="en-US" dirty="0"/>
              <a:t>：可進行移動式搜尋，搜尋當前畫面中央地標。</a:t>
            </a:r>
          </a:p>
        </p:txBody>
      </p:sp>
      <p:sp>
        <p:nvSpPr>
          <p:cNvPr id="12" name="內容版面配置區 11"/>
          <p:cNvSpPr>
            <a:spLocks noGrp="1"/>
          </p:cNvSpPr>
          <p:nvPr>
            <p:ph idx="1"/>
          </p:nvPr>
        </p:nvSpPr>
        <p:spPr>
          <a:xfrm>
            <a:off x="6974498" y="2559440"/>
            <a:ext cx="5268914" cy="537261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zh-TW" altLang="en-US" sz="2800" dirty="0" smtClean="0">
                <a:solidFill>
                  <a:schemeClr val="tx1"/>
                </a:solidFill>
              </a:rPr>
              <a:t>當畫面</a:t>
            </a:r>
            <a:r>
              <a:rPr lang="zh-TW" altLang="en-US" sz="2800" dirty="0" smtClean="0">
                <a:solidFill>
                  <a:schemeClr val="tx1"/>
                </a:solidFill>
              </a:rPr>
              <a:t>中央顯示十字標頭時為啟用</a:t>
            </a:r>
            <a:r>
              <a:rPr lang="zh-TW" altLang="en-US" sz="2800" dirty="0" smtClean="0">
                <a:solidFill>
                  <a:schemeClr val="tx1"/>
                </a:solidFill>
              </a:rPr>
              <a:t>。</a:t>
            </a:r>
            <a:endParaRPr lang="en-US" altLang="zh-TW" sz="28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zh-TW" altLang="en-US" sz="28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動態</a:t>
            </a:r>
            <a:r>
              <a:rPr lang="zh-TW" altLang="en-US" sz="28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搜尋模式</a:t>
            </a:r>
            <a:r>
              <a:rPr lang="zh-TW" altLang="en-US" sz="2800" dirty="0" smtClean="0">
                <a:solidFill>
                  <a:schemeClr val="tx1"/>
                </a:solidFill>
              </a:rPr>
              <a:t>：執行</a:t>
            </a:r>
            <a:r>
              <a:rPr lang="zh-TW" altLang="en-US" sz="2800" dirty="0" smtClean="0">
                <a:solidFill>
                  <a:schemeClr val="tx1"/>
                </a:solidFill>
              </a:rPr>
              <a:t>搜尋時，將會依</a:t>
            </a:r>
            <a:r>
              <a:rPr lang="zh-TW" altLang="en-US" sz="28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當前畫面中央地標</a:t>
            </a:r>
            <a:r>
              <a:rPr lang="zh-TW" altLang="en-US" sz="2800" dirty="0" smtClean="0">
                <a:solidFill>
                  <a:schemeClr val="tx1"/>
                </a:solidFill>
              </a:rPr>
              <a:t>進行搜索。</a:t>
            </a:r>
            <a:endParaRPr lang="en-US" altLang="zh-TW" sz="2800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zh-TW" altLang="en-US" sz="28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靜態搜尋模式</a:t>
            </a:r>
            <a:r>
              <a:rPr lang="zh-TW" altLang="en-US" sz="2800" dirty="0" smtClean="0">
                <a:solidFill>
                  <a:schemeClr val="tx1"/>
                </a:solidFill>
              </a:rPr>
              <a:t>：執行</a:t>
            </a:r>
            <a:r>
              <a:rPr lang="zh-TW" altLang="en-US" sz="2800" dirty="0" smtClean="0">
                <a:solidFill>
                  <a:schemeClr val="tx1"/>
                </a:solidFill>
              </a:rPr>
              <a:t>搜尋時，將會依</a:t>
            </a:r>
            <a:r>
              <a:rPr lang="zh-TW" altLang="en-US" sz="28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當前所在位置</a:t>
            </a:r>
            <a:r>
              <a:rPr lang="zh-TW" altLang="en-US" sz="2800" dirty="0" smtClean="0">
                <a:solidFill>
                  <a:schemeClr val="tx1"/>
                </a:solidFill>
              </a:rPr>
              <a:t>進行搜索。</a:t>
            </a:r>
            <a:endParaRPr lang="zh-TW" altLang="en-US" sz="2800" dirty="0">
              <a:solidFill>
                <a:schemeClr val="tx1"/>
              </a:solidFill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1296" y="2943556"/>
            <a:ext cx="3928440" cy="6321631"/>
          </a:xfrm>
          <a:prstGeom prst="rect">
            <a:avLst/>
          </a:prstGeom>
        </p:spPr>
      </p:pic>
      <p:sp>
        <p:nvSpPr>
          <p:cNvPr id="9" name="圓角矩形 8"/>
          <p:cNvSpPr/>
          <p:nvPr/>
        </p:nvSpPr>
        <p:spPr>
          <a:xfrm>
            <a:off x="3503222" y="6248400"/>
            <a:ext cx="595414" cy="48491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5120"/>
          </a:p>
        </p:txBody>
      </p:sp>
      <p:cxnSp>
        <p:nvCxnSpPr>
          <p:cNvPr id="13" name="直線單箭頭接點 12"/>
          <p:cNvCxnSpPr/>
          <p:nvPr/>
        </p:nvCxnSpPr>
        <p:spPr>
          <a:xfrm flipV="1">
            <a:off x="4098636" y="3523122"/>
            <a:ext cx="2711256" cy="2725278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6410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137864" y="182032"/>
            <a:ext cx="9442640" cy="1917080"/>
          </a:xfrm>
        </p:spPr>
        <p:txBody>
          <a:bodyPr>
            <a:normAutofit/>
          </a:bodyPr>
          <a:lstStyle/>
          <a:p>
            <a:r>
              <a:rPr lang="zh-TW" altLang="en-US" sz="5400" dirty="0" smtClean="0"/>
              <a:t>主</a:t>
            </a:r>
            <a:r>
              <a:rPr lang="zh-TW" altLang="en-US" sz="5400" dirty="0"/>
              <a:t>畫面配置 </a:t>
            </a:r>
            <a:r>
              <a:rPr lang="en-US" altLang="zh-TW" sz="5400" dirty="0"/>
              <a:t>- </a:t>
            </a:r>
            <a:r>
              <a:rPr lang="zh-TW" altLang="en-US" sz="5400" dirty="0"/>
              <a:t>地址查詢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7" name="文字方塊 6"/>
          <p:cNvSpPr txBox="1"/>
          <p:nvPr/>
        </p:nvSpPr>
        <p:spPr>
          <a:xfrm>
            <a:off x="2304000" y="1587409"/>
            <a:ext cx="95139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87672" indent="-487672">
              <a:buFont typeface="+mj-lt"/>
              <a:buAutoNum type="arabicPeriod" startAt="2"/>
            </a:pPr>
            <a:r>
              <a:rPr lang="zh-TW" altLang="en-US" dirty="0"/>
              <a:t>地址查詢：查詢當前畫面中央地標的真實地址。</a:t>
            </a:r>
            <a:endParaRPr lang="en-US" altLang="zh-TW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4442" y="2746641"/>
            <a:ext cx="3654629" cy="6371558"/>
          </a:xfrm>
          <a:prstGeom prst="rect">
            <a:avLst/>
          </a:prstGeom>
        </p:spPr>
      </p:pic>
      <p:sp>
        <p:nvSpPr>
          <p:cNvPr id="9" name="圓角矩形 8"/>
          <p:cNvSpPr/>
          <p:nvPr/>
        </p:nvSpPr>
        <p:spPr>
          <a:xfrm>
            <a:off x="5533901" y="7085258"/>
            <a:ext cx="555170" cy="458827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5120"/>
          </a:p>
        </p:txBody>
      </p:sp>
      <p:pic>
        <p:nvPicPr>
          <p:cNvPr id="12" name="內容版面配置區 11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3194" y="2746641"/>
            <a:ext cx="3584000" cy="6371558"/>
          </a:xfrm>
        </p:spPr>
      </p:pic>
      <p:cxnSp>
        <p:nvCxnSpPr>
          <p:cNvPr id="8" name="直線單箭頭接點 7"/>
          <p:cNvCxnSpPr>
            <a:stCxn id="9" idx="3"/>
          </p:cNvCxnSpPr>
          <p:nvPr/>
        </p:nvCxnSpPr>
        <p:spPr>
          <a:xfrm>
            <a:off x="6089071" y="7314672"/>
            <a:ext cx="2627417" cy="689297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0074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470456" y="332864"/>
            <a:ext cx="9371305" cy="1821710"/>
          </a:xfrm>
        </p:spPr>
        <p:txBody>
          <a:bodyPr>
            <a:normAutofit/>
          </a:bodyPr>
          <a:lstStyle/>
          <a:p>
            <a:r>
              <a:rPr lang="zh-TW" altLang="en-US" sz="5400" dirty="0"/>
              <a:t>主畫面配置 </a:t>
            </a:r>
            <a:r>
              <a:rPr lang="en-US" altLang="zh-TW" sz="5400" dirty="0"/>
              <a:t>- </a:t>
            </a:r>
            <a:r>
              <a:rPr lang="zh-TW" altLang="en-US" sz="5400" dirty="0"/>
              <a:t>搜尋範圍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9" name="文字方塊 8"/>
          <p:cNvSpPr txBox="1"/>
          <p:nvPr/>
        </p:nvSpPr>
        <p:spPr>
          <a:xfrm>
            <a:off x="2327787" y="1813166"/>
            <a:ext cx="95139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87672" indent="-487672">
              <a:buFont typeface="+mj-lt"/>
              <a:buAutoNum type="arabicPeriod" startAt="3"/>
            </a:pPr>
            <a:r>
              <a:rPr lang="zh-TW" altLang="en-US" dirty="0"/>
              <a:t>搜尋範圍：顯示當前可搜尋資料的範圍。</a:t>
            </a:r>
            <a:endParaRPr lang="en-US" altLang="zh-TW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264" y="2738600"/>
            <a:ext cx="3983513" cy="6469560"/>
          </a:xfrm>
          <a:prstGeom prst="rect">
            <a:avLst/>
          </a:prstGeom>
        </p:spPr>
      </p:pic>
      <p:sp>
        <p:nvSpPr>
          <p:cNvPr id="8" name="圓角矩形 7"/>
          <p:cNvSpPr/>
          <p:nvPr/>
        </p:nvSpPr>
        <p:spPr>
          <a:xfrm>
            <a:off x="4881942" y="7579413"/>
            <a:ext cx="663835" cy="626742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5120"/>
          </a:p>
        </p:txBody>
      </p:sp>
      <p:pic>
        <p:nvPicPr>
          <p:cNvPr id="12" name="內容版面配置區 11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4454" y="2738600"/>
            <a:ext cx="3870231" cy="6521513"/>
          </a:xfrm>
        </p:spPr>
      </p:pic>
      <p:cxnSp>
        <p:nvCxnSpPr>
          <p:cNvPr id="7" name="直線單箭頭接點 6"/>
          <p:cNvCxnSpPr/>
          <p:nvPr/>
        </p:nvCxnSpPr>
        <p:spPr>
          <a:xfrm flipV="1">
            <a:off x="5640779" y="6502999"/>
            <a:ext cx="2255507" cy="1192211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5778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679528" y="326373"/>
            <a:ext cx="9371305" cy="1821710"/>
          </a:xfrm>
        </p:spPr>
        <p:txBody>
          <a:bodyPr>
            <a:normAutofit/>
          </a:bodyPr>
          <a:lstStyle/>
          <a:p>
            <a:r>
              <a:rPr lang="zh-TW" altLang="en-US" sz="5400" dirty="0" smtClean="0"/>
              <a:t>附近搜尋</a:t>
            </a:r>
            <a:endParaRPr lang="zh-TW" altLang="en-US" sz="5400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7" name="文字方塊 6"/>
          <p:cNvSpPr txBox="1"/>
          <p:nvPr/>
        </p:nvSpPr>
        <p:spPr>
          <a:xfrm>
            <a:off x="7022961" y="2716032"/>
            <a:ext cx="5415923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/>
              <a:t>由上往下依序是</a:t>
            </a:r>
            <a:r>
              <a:rPr lang="zh-TW" altLang="en-US" sz="2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附近景點</a:t>
            </a:r>
            <a:r>
              <a:rPr lang="zh-TW" altLang="en-US" sz="2800" dirty="0"/>
              <a:t>、</a:t>
            </a:r>
            <a:r>
              <a:rPr lang="zh-TW" altLang="en-US" sz="2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附近景線</a:t>
            </a:r>
            <a:r>
              <a:rPr lang="zh-TW" altLang="en-US" sz="2800" dirty="0"/>
              <a:t>、</a:t>
            </a:r>
            <a:r>
              <a:rPr lang="zh-TW" altLang="en-US" sz="2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附近景區、附近主題故事</a:t>
            </a:r>
            <a:r>
              <a:rPr lang="zh-TW" altLang="en-US" sz="2800" dirty="0"/>
              <a:t>、</a:t>
            </a:r>
            <a:r>
              <a:rPr lang="zh-TW" altLang="en-US" sz="2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我的最愛</a:t>
            </a:r>
            <a:r>
              <a:rPr lang="zh-TW" altLang="en-US" sz="2800" dirty="0"/>
              <a:t>等五個功能按鈕。</a:t>
            </a:r>
          </a:p>
          <a:p>
            <a:pPr marL="487672" indent="-487672">
              <a:buFont typeface="+mj-lt"/>
              <a:buAutoNum type="arabicPeriod"/>
            </a:pPr>
            <a:r>
              <a:rPr lang="zh-TW" altLang="en-US" sz="2800" dirty="0"/>
              <a:t>附近景點：搜尋附近的個別景點。</a:t>
            </a:r>
            <a:endParaRPr lang="en-US" altLang="zh-TW" sz="2800" dirty="0"/>
          </a:p>
          <a:p>
            <a:pPr marL="487672" indent="-487672">
              <a:buFont typeface="+mj-lt"/>
              <a:buAutoNum type="arabicPeriod"/>
            </a:pPr>
            <a:r>
              <a:rPr lang="zh-TW" altLang="en-US" sz="2800" dirty="0"/>
              <a:t>附近景線：搜尋附近已規劃好的景點路線。</a:t>
            </a:r>
            <a:endParaRPr lang="en-US" altLang="zh-TW" sz="2800" dirty="0"/>
          </a:p>
          <a:p>
            <a:pPr marL="487672" indent="-487672">
              <a:buFont typeface="+mj-lt"/>
              <a:buAutoNum type="arabicPeriod"/>
            </a:pPr>
            <a:r>
              <a:rPr lang="zh-TW" altLang="en-US" sz="2800" dirty="0"/>
              <a:t>附近景區：搜尋附近由複數個景點形成的景點區域。</a:t>
            </a:r>
            <a:r>
              <a:rPr lang="en-US" altLang="zh-TW" sz="2800" dirty="0"/>
              <a:t>(</a:t>
            </a:r>
            <a:r>
              <a:rPr lang="zh-TW" altLang="en-US" sz="2800" dirty="0"/>
              <a:t>類同景線，但無規劃路線</a:t>
            </a:r>
            <a:r>
              <a:rPr lang="en-US" altLang="zh-TW" sz="2800" dirty="0"/>
              <a:t>)</a:t>
            </a:r>
          </a:p>
          <a:p>
            <a:pPr marL="487672" indent="-487672">
              <a:buFont typeface="+mj-lt"/>
              <a:buAutoNum type="arabicPeriod"/>
            </a:pPr>
            <a:r>
              <a:rPr lang="zh-TW" altLang="en-US" sz="2800" dirty="0"/>
              <a:t>附近主題故事：搜尋附近由多個相同背景故事景點形成的主題故事。</a:t>
            </a:r>
            <a:endParaRPr lang="en-US" altLang="zh-TW" sz="2800" dirty="0"/>
          </a:p>
          <a:p>
            <a:pPr marL="487672" indent="-487672">
              <a:buFont typeface="+mj-lt"/>
              <a:buAutoNum type="arabicPeriod"/>
            </a:pPr>
            <a:r>
              <a:rPr lang="zh-TW" altLang="en-US" sz="2800" dirty="0"/>
              <a:t>我的最愛：開啟我的最愛列表</a:t>
            </a:r>
            <a:endParaRPr lang="en-US" altLang="zh-TW" sz="2800" dirty="0"/>
          </a:p>
          <a:p>
            <a:endParaRPr lang="en-US" altLang="zh-TW" sz="2800" dirty="0"/>
          </a:p>
        </p:txBody>
      </p:sp>
      <p:pic>
        <p:nvPicPr>
          <p:cNvPr id="9" name="內容版面配置區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5777" y="2523073"/>
            <a:ext cx="3904626" cy="6941560"/>
          </a:xfrm>
        </p:spPr>
      </p:pic>
      <p:sp>
        <p:nvSpPr>
          <p:cNvPr id="6" name="圓角矩形 5"/>
          <p:cNvSpPr/>
          <p:nvPr/>
        </p:nvSpPr>
        <p:spPr>
          <a:xfrm>
            <a:off x="4096001" y="3281761"/>
            <a:ext cx="1694528" cy="2889607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5120"/>
          </a:p>
        </p:txBody>
      </p:sp>
      <p:cxnSp>
        <p:nvCxnSpPr>
          <p:cNvPr id="8" name="直線單箭頭接點 7"/>
          <p:cNvCxnSpPr/>
          <p:nvPr/>
        </p:nvCxnSpPr>
        <p:spPr>
          <a:xfrm>
            <a:off x="5790528" y="3830506"/>
            <a:ext cx="1149306" cy="177338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6126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923361" y="400628"/>
            <a:ext cx="9371305" cy="1821710"/>
          </a:xfrm>
        </p:spPr>
        <p:txBody>
          <a:bodyPr>
            <a:normAutofit/>
          </a:bodyPr>
          <a:lstStyle/>
          <a:p>
            <a:r>
              <a:rPr lang="zh-TW" altLang="en-US" sz="5400" dirty="0" smtClean="0"/>
              <a:t>景點搜尋</a:t>
            </a:r>
            <a:endParaRPr lang="zh-TW" altLang="en-US" sz="5400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7" name="文字方塊 6"/>
          <p:cNvSpPr txBox="1"/>
          <p:nvPr/>
        </p:nvSpPr>
        <p:spPr>
          <a:xfrm>
            <a:off x="7075648" y="2955948"/>
            <a:ext cx="5468223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/>
              <a:t>搜尋完畢會顯示已獲得的景點列表</a:t>
            </a:r>
            <a:r>
              <a:rPr lang="zh-TW" altLang="en-US" sz="3200" dirty="0" smtClean="0"/>
              <a:t>。</a:t>
            </a:r>
            <a:endParaRPr lang="en-US" altLang="zh-TW" sz="3200" dirty="0" smtClean="0"/>
          </a:p>
          <a:p>
            <a:endParaRPr lang="en-US" altLang="zh-TW" sz="3200" dirty="0"/>
          </a:p>
          <a:p>
            <a:r>
              <a:rPr lang="zh-TW" altLang="en-US" sz="3200" dirty="0"/>
              <a:t>左方圖案：為此景點被標定為玩家景點或是專家景點或者導覽員景點</a:t>
            </a:r>
            <a:r>
              <a:rPr lang="zh-TW" altLang="en-US" sz="3200" dirty="0" smtClean="0"/>
              <a:t>。</a:t>
            </a:r>
            <a:endParaRPr lang="en-US" altLang="zh-TW" sz="3200" dirty="0" smtClean="0"/>
          </a:p>
          <a:p>
            <a:endParaRPr lang="en-US" altLang="zh-TW" sz="3200" dirty="0"/>
          </a:p>
          <a:p>
            <a:r>
              <a:rPr lang="zh-TW" altLang="en-US" sz="3200" dirty="0"/>
              <a:t>右方圖案：會提示此景點內含的資料檔案，包含了</a:t>
            </a:r>
            <a:r>
              <a:rPr lang="zh-TW" altLang="en-US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相片</a:t>
            </a:r>
            <a:r>
              <a:rPr lang="zh-TW" altLang="en-US" sz="3200" dirty="0"/>
              <a:t>、</a:t>
            </a:r>
            <a:r>
              <a:rPr lang="zh-TW" altLang="en-US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聲音</a:t>
            </a:r>
            <a:r>
              <a:rPr lang="zh-TW" altLang="en-US" sz="3200" dirty="0"/>
              <a:t>、</a:t>
            </a:r>
            <a:r>
              <a:rPr lang="zh-TW" altLang="en-US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影片</a:t>
            </a:r>
            <a:r>
              <a:rPr lang="zh-TW" altLang="en-US" sz="3200" dirty="0"/>
              <a:t>、</a:t>
            </a:r>
            <a:r>
              <a:rPr lang="zh-TW" altLang="en-US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語音導覽</a:t>
            </a:r>
            <a:r>
              <a:rPr lang="zh-TW" altLang="en-US" sz="3200" dirty="0"/>
              <a:t>。</a:t>
            </a:r>
            <a:endParaRPr lang="en-US" altLang="zh-TW" sz="4800" dirty="0"/>
          </a:p>
        </p:txBody>
      </p:sp>
      <p:pic>
        <p:nvPicPr>
          <p:cNvPr id="8" name="內容版面配置區 7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0816" y="2519297"/>
            <a:ext cx="3946873" cy="6501756"/>
          </a:xfrm>
        </p:spPr>
      </p:pic>
      <p:sp>
        <p:nvSpPr>
          <p:cNvPr id="6" name="圓角矩形 5"/>
          <p:cNvSpPr/>
          <p:nvPr/>
        </p:nvSpPr>
        <p:spPr>
          <a:xfrm>
            <a:off x="2210817" y="2820450"/>
            <a:ext cx="2624604" cy="6200602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5120"/>
          </a:p>
        </p:txBody>
      </p:sp>
      <p:cxnSp>
        <p:nvCxnSpPr>
          <p:cNvPr id="9" name="直線單箭頭接點 8"/>
          <p:cNvCxnSpPr/>
          <p:nvPr/>
        </p:nvCxnSpPr>
        <p:spPr>
          <a:xfrm flipV="1">
            <a:off x="4835420" y="4016674"/>
            <a:ext cx="2240228" cy="440425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9016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移動地圖到想要搜尋的範圍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393700"/>
            <a:ext cx="9740900" cy="730567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286149" y="356129"/>
            <a:ext cx="9371305" cy="1821710"/>
          </a:xfrm>
        </p:spPr>
        <p:txBody>
          <a:bodyPr>
            <a:normAutofit/>
          </a:bodyPr>
          <a:lstStyle/>
          <a:p>
            <a:r>
              <a:rPr lang="zh-TW" altLang="en-US" sz="5400" dirty="0" smtClean="0"/>
              <a:t>景點搜尋 </a:t>
            </a:r>
            <a:r>
              <a:rPr lang="en-US" altLang="zh-TW" sz="5400" dirty="0" smtClean="0"/>
              <a:t>-</a:t>
            </a:r>
            <a:r>
              <a:rPr lang="zh-TW" altLang="en-US" sz="5400" dirty="0" smtClean="0"/>
              <a:t> 景</a:t>
            </a:r>
            <a:r>
              <a:rPr lang="zh-TW" altLang="en-US" sz="5400" dirty="0"/>
              <a:t>點功能操作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10" name="文字方塊 9"/>
          <p:cNvSpPr txBox="1"/>
          <p:nvPr/>
        </p:nvSpPr>
        <p:spPr>
          <a:xfrm>
            <a:off x="7057141" y="2895410"/>
            <a:ext cx="546822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/>
              <a:t>點選了景點之後，地圖畫面會移動到該景點的位置，並顯示能操作的功能表。</a:t>
            </a:r>
            <a:endParaRPr lang="en-US" altLang="zh-TW" sz="2800" dirty="0"/>
          </a:p>
          <a:p>
            <a:pPr marL="487672" indent="-487672">
              <a:buFont typeface="+mj-lt"/>
              <a:buAutoNum type="alphaUcPeriod"/>
            </a:pPr>
            <a:r>
              <a:rPr lang="zh-TW" altLang="en-US" sz="2800" dirty="0"/>
              <a:t>景點資訊：該景點的資訊內容敘述。</a:t>
            </a:r>
            <a:endParaRPr lang="en-US" altLang="zh-TW" sz="2800" dirty="0"/>
          </a:p>
          <a:p>
            <a:pPr marL="487672" indent="-487672">
              <a:buFont typeface="+mj-lt"/>
              <a:buAutoNum type="alphaUcPeriod"/>
            </a:pPr>
            <a:r>
              <a:rPr lang="zh-TW" altLang="en-US" sz="2800" dirty="0"/>
              <a:t>景點分享：分享至社群平台</a:t>
            </a:r>
            <a:r>
              <a:rPr lang="en-US" altLang="zh-TW" sz="2800" dirty="0"/>
              <a:t>(Facebook)</a:t>
            </a:r>
            <a:r>
              <a:rPr lang="zh-TW" altLang="en-US" sz="2800" dirty="0"/>
              <a:t>。</a:t>
            </a:r>
            <a:endParaRPr lang="en-US" altLang="zh-TW" sz="2800" dirty="0"/>
          </a:p>
          <a:p>
            <a:pPr marL="487672" indent="-487672">
              <a:buFont typeface="+mj-lt"/>
              <a:buAutoNum type="alphaUcPeriod"/>
            </a:pPr>
            <a:r>
              <a:rPr lang="zh-TW" altLang="en-US" sz="2800" dirty="0"/>
              <a:t>路線規劃：顯示使用者所在地至該景點之間的路線。</a:t>
            </a:r>
            <a:endParaRPr lang="en-US" altLang="zh-TW" sz="2800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7336990" y="7946340"/>
            <a:ext cx="490852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000" dirty="0"/>
              <a:t>該景點的所在位置標的物。</a:t>
            </a:r>
            <a:endParaRPr lang="en-US" altLang="zh-TW" sz="4000" dirty="0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1394" y="3023446"/>
            <a:ext cx="3190248" cy="5671553"/>
          </a:xfrm>
        </p:spPr>
      </p:pic>
      <p:sp>
        <p:nvSpPr>
          <p:cNvPr id="7" name="圓角矩形 6"/>
          <p:cNvSpPr/>
          <p:nvPr/>
        </p:nvSpPr>
        <p:spPr>
          <a:xfrm>
            <a:off x="3051019" y="4350698"/>
            <a:ext cx="2410998" cy="1359592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5120"/>
          </a:p>
        </p:txBody>
      </p:sp>
      <p:cxnSp>
        <p:nvCxnSpPr>
          <p:cNvPr id="8" name="直線單箭頭接點 7"/>
          <p:cNvCxnSpPr/>
          <p:nvPr/>
        </p:nvCxnSpPr>
        <p:spPr>
          <a:xfrm flipV="1">
            <a:off x="5462017" y="4016675"/>
            <a:ext cx="1613632" cy="641409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單箭頭接點 8"/>
          <p:cNvCxnSpPr/>
          <p:nvPr/>
        </p:nvCxnSpPr>
        <p:spPr>
          <a:xfrm>
            <a:off x="4256518" y="6100433"/>
            <a:ext cx="3080472" cy="1886560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6533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009164" y="429894"/>
            <a:ext cx="9371305" cy="1821710"/>
          </a:xfrm>
        </p:spPr>
        <p:txBody>
          <a:bodyPr>
            <a:normAutofit/>
          </a:bodyPr>
          <a:lstStyle/>
          <a:p>
            <a:r>
              <a:rPr lang="zh-TW" altLang="en-US" sz="5400" dirty="0" smtClean="0"/>
              <a:t>景點搜尋 </a:t>
            </a:r>
            <a:r>
              <a:rPr lang="en-US" altLang="zh-TW" sz="5400" dirty="0" smtClean="0"/>
              <a:t>-</a:t>
            </a:r>
            <a:r>
              <a:rPr lang="zh-TW" altLang="en-US" sz="5400" dirty="0" smtClean="0"/>
              <a:t> 景點資訊</a:t>
            </a:r>
            <a:endParaRPr lang="zh-TW" altLang="en-US" sz="5400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10" name="文字方塊 9"/>
          <p:cNvSpPr txBox="1"/>
          <p:nvPr/>
        </p:nvSpPr>
        <p:spPr>
          <a:xfrm>
            <a:off x="7501633" y="2921666"/>
            <a:ext cx="490852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此按鈕為加入我的最愛，將該景點收藏於我的最愛之中。可供使用者下次直接從我的最愛開啟。</a:t>
            </a:r>
            <a:endParaRPr lang="en-US" altLang="zh-TW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7667887" y="6570114"/>
            <a:ext cx="490852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此處顯示該景點的詳細資訊，包含</a:t>
            </a:r>
            <a:r>
              <a:rPr lang="zh-TW" altLang="en-U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主題</a:t>
            </a:r>
            <a:r>
              <a:rPr lang="zh-TW" altLang="en-US" dirty="0" smtClean="0"/>
              <a:t>、</a:t>
            </a:r>
            <a:r>
              <a:rPr lang="zh-TW" altLang="en-U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類型</a:t>
            </a:r>
            <a:r>
              <a:rPr lang="zh-TW" altLang="en-US" dirty="0" smtClean="0"/>
              <a:t>、</a:t>
            </a:r>
            <a:r>
              <a:rPr lang="zh-TW" altLang="en-U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關鍵字</a:t>
            </a:r>
            <a:r>
              <a:rPr lang="zh-TW" altLang="en-US" dirty="0" smtClean="0"/>
              <a:t>、</a:t>
            </a:r>
            <a:r>
              <a:rPr lang="zh-TW" altLang="en-U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地址</a:t>
            </a:r>
            <a:r>
              <a:rPr lang="zh-TW" altLang="en-US" dirty="0" smtClean="0"/>
              <a:t>、</a:t>
            </a:r>
            <a:r>
              <a:rPr lang="zh-TW" altLang="en-U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景點介紹</a:t>
            </a:r>
            <a:r>
              <a:rPr lang="zh-TW" altLang="en-US" dirty="0" smtClean="0"/>
              <a:t>。</a:t>
            </a:r>
            <a:endParaRPr lang="en-US" altLang="zh-TW" dirty="0"/>
          </a:p>
        </p:txBody>
      </p:sp>
      <p:pic>
        <p:nvPicPr>
          <p:cNvPr id="13" name="內容版面配置區 12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9428" y="2709333"/>
            <a:ext cx="3928572" cy="6984131"/>
          </a:xfrm>
        </p:spPr>
      </p:pic>
      <p:sp>
        <p:nvSpPr>
          <p:cNvPr id="6" name="圓角矩形 5"/>
          <p:cNvSpPr/>
          <p:nvPr/>
        </p:nvSpPr>
        <p:spPr>
          <a:xfrm>
            <a:off x="4964688" y="5130564"/>
            <a:ext cx="803132" cy="673884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5120"/>
          </a:p>
        </p:txBody>
      </p:sp>
      <p:cxnSp>
        <p:nvCxnSpPr>
          <p:cNvPr id="8" name="直線單箭頭接點 7"/>
          <p:cNvCxnSpPr>
            <a:endCxn id="10" idx="1"/>
          </p:cNvCxnSpPr>
          <p:nvPr/>
        </p:nvCxnSpPr>
        <p:spPr>
          <a:xfrm flipV="1">
            <a:off x="5805057" y="4075828"/>
            <a:ext cx="1696576" cy="1130003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圓角矩形 6"/>
          <p:cNvSpPr/>
          <p:nvPr/>
        </p:nvSpPr>
        <p:spPr>
          <a:xfrm>
            <a:off x="1959426" y="6088610"/>
            <a:ext cx="3928573" cy="2449747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5120"/>
          </a:p>
        </p:txBody>
      </p:sp>
      <p:cxnSp>
        <p:nvCxnSpPr>
          <p:cNvPr id="9" name="直線單箭頭接點 8"/>
          <p:cNvCxnSpPr/>
          <p:nvPr/>
        </p:nvCxnSpPr>
        <p:spPr>
          <a:xfrm flipV="1">
            <a:off x="5888001" y="7315329"/>
            <a:ext cx="1613632" cy="641409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8216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304000" y="460589"/>
            <a:ext cx="9371305" cy="1821710"/>
          </a:xfrm>
        </p:spPr>
        <p:txBody>
          <a:bodyPr>
            <a:normAutofit/>
          </a:bodyPr>
          <a:lstStyle/>
          <a:p>
            <a:r>
              <a:rPr lang="zh-TW" altLang="en-US" sz="5400" dirty="0" smtClean="0"/>
              <a:t>景點搜尋 </a:t>
            </a:r>
            <a:r>
              <a:rPr lang="en-US" altLang="zh-TW" sz="5400" dirty="0" smtClean="0"/>
              <a:t>-</a:t>
            </a:r>
            <a:r>
              <a:rPr lang="zh-TW" altLang="en-US" sz="5400" dirty="0" smtClean="0"/>
              <a:t> 景點資訊</a:t>
            </a:r>
            <a:endParaRPr lang="zh-TW" altLang="en-US" sz="5400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8" name="文字方塊 7"/>
          <p:cNvSpPr txBox="1"/>
          <p:nvPr/>
        </p:nvSpPr>
        <p:spPr>
          <a:xfrm>
            <a:off x="7560743" y="3335366"/>
            <a:ext cx="490852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此處為該景點內所含的訊息檔案，類型包含</a:t>
            </a:r>
            <a:r>
              <a:rPr lang="zh-TW" alt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相片</a:t>
            </a:r>
            <a:r>
              <a:rPr lang="zh-TW" altLang="en-US" dirty="0"/>
              <a:t>、</a:t>
            </a:r>
            <a:r>
              <a:rPr lang="zh-TW" alt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影片</a:t>
            </a:r>
            <a:r>
              <a:rPr lang="zh-TW" altLang="en-US" dirty="0"/>
              <a:t>、</a:t>
            </a:r>
            <a:r>
              <a:rPr lang="zh-TW" alt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聲音</a:t>
            </a:r>
            <a:r>
              <a:rPr lang="zh-TW" altLang="en-US" dirty="0"/>
              <a:t>、</a:t>
            </a:r>
            <a:r>
              <a:rPr lang="zh-TW" alt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語音導覽</a:t>
            </a:r>
            <a:r>
              <a:rPr lang="zh-TW" altLang="en-US" dirty="0"/>
              <a:t>，圖中由左至右為影片、語音導覽。</a:t>
            </a:r>
            <a:endParaRPr lang="en-US" altLang="zh-TW" dirty="0"/>
          </a:p>
        </p:txBody>
      </p:sp>
      <p:pic>
        <p:nvPicPr>
          <p:cNvPr id="9" name="內容版面配置區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1231" y="2652562"/>
            <a:ext cx="3396964" cy="6039049"/>
          </a:xfrm>
        </p:spPr>
      </p:pic>
      <p:sp>
        <p:nvSpPr>
          <p:cNvPr id="6" name="圓角矩形 5"/>
          <p:cNvSpPr/>
          <p:nvPr/>
        </p:nvSpPr>
        <p:spPr>
          <a:xfrm>
            <a:off x="2518202" y="6088612"/>
            <a:ext cx="3263023" cy="945803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5120"/>
          </a:p>
        </p:txBody>
      </p:sp>
      <p:cxnSp>
        <p:nvCxnSpPr>
          <p:cNvPr id="7" name="直線單箭頭接點 6"/>
          <p:cNvCxnSpPr/>
          <p:nvPr/>
        </p:nvCxnSpPr>
        <p:spPr>
          <a:xfrm flipV="1">
            <a:off x="5781224" y="4782660"/>
            <a:ext cx="1779519" cy="1778854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6648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304000" y="436361"/>
            <a:ext cx="9371305" cy="1821710"/>
          </a:xfrm>
        </p:spPr>
        <p:txBody>
          <a:bodyPr>
            <a:normAutofit/>
          </a:bodyPr>
          <a:lstStyle/>
          <a:p>
            <a:r>
              <a:rPr lang="zh-TW" altLang="en-US" sz="5400" dirty="0"/>
              <a:t>景點</a:t>
            </a:r>
            <a:r>
              <a:rPr lang="zh-TW" altLang="en-US" sz="5400" dirty="0" smtClean="0"/>
              <a:t>搜尋 </a:t>
            </a:r>
            <a:r>
              <a:rPr lang="en-US" altLang="zh-TW" sz="5400" dirty="0" smtClean="0"/>
              <a:t>-</a:t>
            </a:r>
            <a:r>
              <a:rPr lang="zh-TW" altLang="en-US" sz="5400" dirty="0" smtClean="0"/>
              <a:t> 好友分享</a:t>
            </a:r>
            <a:endParaRPr lang="zh-TW" altLang="en-US" sz="5400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4000" y="2755200"/>
            <a:ext cx="3584000" cy="6371558"/>
          </a:xfr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53</a:t>
            </a:fld>
            <a:endParaRPr lang="en-US" dirty="0"/>
          </a:p>
        </p:txBody>
      </p:sp>
      <p:cxnSp>
        <p:nvCxnSpPr>
          <p:cNvPr id="6" name="直線單箭頭接點 5"/>
          <p:cNvCxnSpPr/>
          <p:nvPr/>
        </p:nvCxnSpPr>
        <p:spPr>
          <a:xfrm>
            <a:off x="5888000" y="3395252"/>
            <a:ext cx="969077" cy="293383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方塊 7"/>
          <p:cNvSpPr txBox="1"/>
          <p:nvPr/>
        </p:nvSpPr>
        <p:spPr>
          <a:xfrm>
            <a:off x="6981182" y="3541943"/>
            <a:ext cx="5302444" cy="42042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切換到</a:t>
            </a:r>
            <a:r>
              <a:rPr lang="en-US" altLang="zh-TW" dirty="0"/>
              <a:t>Facebook</a:t>
            </a:r>
            <a:r>
              <a:rPr lang="zh-TW" altLang="en-US" dirty="0"/>
              <a:t>分享景點。</a:t>
            </a:r>
            <a:endParaRPr lang="en-US" altLang="zh-TW" dirty="0"/>
          </a:p>
          <a:p>
            <a:pPr marL="487672" indent="-487672" algn="l">
              <a:buFont typeface="+mj-lt"/>
              <a:buAutoNum type="arabicPeriod"/>
            </a:pPr>
            <a:endParaRPr lang="en-US" altLang="zh-TW" sz="5120" dirty="0"/>
          </a:p>
          <a:p>
            <a:pPr marL="487672" indent="-487672" algn="l">
              <a:buFont typeface="+mj-lt"/>
              <a:buAutoNum type="arabicPeriod"/>
            </a:pPr>
            <a:r>
              <a:rPr lang="zh-TW" altLang="en-US" dirty="0"/>
              <a:t>檢查使用者是否登入</a:t>
            </a:r>
            <a:r>
              <a:rPr lang="en-US" altLang="zh-TW" dirty="0" smtClean="0"/>
              <a:t>Facebook</a:t>
            </a:r>
            <a:endParaRPr lang="en-US" altLang="zh-TW" dirty="0"/>
          </a:p>
          <a:p>
            <a:pPr marL="487672" indent="-487672" algn="l">
              <a:buFont typeface="+mj-lt"/>
              <a:buAutoNum type="arabicPeriod"/>
            </a:pPr>
            <a:r>
              <a:rPr lang="zh-TW" altLang="en-US" dirty="0"/>
              <a:t>輸入分享訊息</a:t>
            </a:r>
            <a:endParaRPr lang="en-US" altLang="zh-TW" dirty="0"/>
          </a:p>
          <a:p>
            <a:pPr marL="487672" indent="-487672" algn="l">
              <a:buFont typeface="+mj-lt"/>
              <a:buAutoNum type="arabicPeriod"/>
            </a:pPr>
            <a:r>
              <a:rPr lang="zh-TW" altLang="en-US" dirty="0"/>
              <a:t>可至</a:t>
            </a:r>
            <a:r>
              <a:rPr lang="en-US" altLang="zh-TW" dirty="0"/>
              <a:t>Facebook App</a:t>
            </a:r>
            <a:r>
              <a:rPr lang="zh-TW" altLang="en-US" dirty="0"/>
              <a:t>查看是否分享成功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635692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304000" y="589844"/>
            <a:ext cx="9371305" cy="1821710"/>
          </a:xfrm>
        </p:spPr>
        <p:txBody>
          <a:bodyPr>
            <a:normAutofit/>
          </a:bodyPr>
          <a:lstStyle/>
          <a:p>
            <a:r>
              <a:rPr lang="zh-TW" altLang="en-US" sz="5400" dirty="0"/>
              <a:t>景點</a:t>
            </a:r>
            <a:r>
              <a:rPr lang="zh-TW" altLang="en-US" sz="5400" dirty="0" smtClean="0"/>
              <a:t>搜尋 </a:t>
            </a:r>
            <a:r>
              <a:rPr lang="en-US" altLang="zh-TW" sz="5400" dirty="0" smtClean="0"/>
              <a:t>-</a:t>
            </a:r>
            <a:r>
              <a:rPr lang="zh-TW" altLang="en-US" sz="5400" dirty="0" smtClean="0"/>
              <a:t> 路線規劃</a:t>
            </a:r>
            <a:endParaRPr lang="zh-TW" altLang="en-US" sz="5400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4000" y="2755200"/>
            <a:ext cx="3584000" cy="6371558"/>
          </a:xfr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54</a:t>
            </a:fld>
            <a:endParaRPr lang="en-US" dirty="0"/>
          </a:p>
        </p:txBody>
      </p:sp>
      <p:cxnSp>
        <p:nvCxnSpPr>
          <p:cNvPr id="7" name="直線單箭頭接點 6"/>
          <p:cNvCxnSpPr/>
          <p:nvPr/>
        </p:nvCxnSpPr>
        <p:spPr>
          <a:xfrm flipV="1">
            <a:off x="5763366" y="4037610"/>
            <a:ext cx="1753715" cy="510613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9"/>
          <p:cNvSpPr txBox="1"/>
          <p:nvPr/>
        </p:nvSpPr>
        <p:spPr>
          <a:xfrm>
            <a:off x="7517081" y="3394061"/>
            <a:ext cx="515663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TW" altLang="en-US" dirty="0"/>
              <a:t>切換到</a:t>
            </a:r>
            <a:r>
              <a:rPr lang="en-US" altLang="zh-TW" dirty="0"/>
              <a:t>Google Map</a:t>
            </a:r>
            <a:r>
              <a:rPr lang="zh-TW" altLang="en-US" dirty="0"/>
              <a:t>自動規劃好路線並提供不同交通方式的預估時間，必要時能開啟導航功能。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347480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304000" y="600207"/>
            <a:ext cx="9371305" cy="1821710"/>
          </a:xfrm>
        </p:spPr>
        <p:txBody>
          <a:bodyPr>
            <a:normAutofit/>
          </a:bodyPr>
          <a:lstStyle/>
          <a:p>
            <a:r>
              <a:rPr lang="zh-TW" altLang="en-US" sz="5400" dirty="0" smtClean="0"/>
              <a:t>景線搜尋 </a:t>
            </a:r>
            <a:r>
              <a:rPr lang="en-US" altLang="zh-TW" sz="5400" dirty="0" smtClean="0"/>
              <a:t>-</a:t>
            </a:r>
            <a:r>
              <a:rPr lang="zh-TW" altLang="en-US" sz="5400" dirty="0" smtClean="0"/>
              <a:t> 景線功能</a:t>
            </a:r>
            <a:r>
              <a:rPr lang="zh-TW" altLang="en-US" sz="5400" dirty="0"/>
              <a:t>操作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9" name="文字方塊 8"/>
          <p:cNvSpPr txBox="1"/>
          <p:nvPr/>
        </p:nvSpPr>
        <p:spPr>
          <a:xfrm>
            <a:off x="7313156" y="1903484"/>
            <a:ext cx="5468223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/>
              <a:t>點選了景線之後，地圖畫面會移動到該景線的第一個景點的位置，並顯示能操作的功能表。</a:t>
            </a:r>
            <a:endParaRPr lang="en-US" altLang="zh-TW" sz="3200" dirty="0"/>
          </a:p>
          <a:p>
            <a:pPr marL="487672" indent="-487672">
              <a:buFont typeface="+mj-lt"/>
              <a:buAutoNum type="alphaUcPeriod"/>
            </a:pPr>
            <a:r>
              <a:rPr lang="zh-TW" altLang="en-US" sz="3200" dirty="0"/>
              <a:t>景點資訊：該景點的資訊內容敘述。</a:t>
            </a:r>
            <a:endParaRPr lang="en-US" altLang="zh-TW" sz="3200" dirty="0"/>
          </a:p>
          <a:p>
            <a:pPr marL="487672" indent="-487672">
              <a:buFont typeface="+mj-lt"/>
              <a:buAutoNum type="alphaUcPeriod"/>
            </a:pPr>
            <a:r>
              <a:rPr lang="zh-TW" altLang="en-US" sz="3200" dirty="0"/>
              <a:t>景線資訊：</a:t>
            </a:r>
            <a:r>
              <a:rPr lang="zh-TW" altLang="en-US" sz="3200" dirty="0"/>
              <a:t>該</a:t>
            </a:r>
            <a:r>
              <a:rPr lang="zh-TW" altLang="en-US" sz="3200" dirty="0"/>
              <a:t>景線的</a:t>
            </a:r>
            <a:r>
              <a:rPr lang="zh-TW" altLang="en-US" sz="3200" dirty="0"/>
              <a:t>資訊內容敘述。</a:t>
            </a:r>
            <a:endParaRPr lang="en-US" altLang="zh-TW" sz="3200" dirty="0"/>
          </a:p>
          <a:p>
            <a:pPr marL="487672" indent="-487672">
              <a:buFont typeface="+mj-lt"/>
              <a:buAutoNum type="alphaUcPeriod"/>
            </a:pPr>
            <a:r>
              <a:rPr lang="zh-TW" altLang="en-US" sz="3200" dirty="0"/>
              <a:t>景點分享：分享至社群平台</a:t>
            </a:r>
            <a:r>
              <a:rPr lang="en-US" altLang="zh-TW" sz="3200" dirty="0"/>
              <a:t>(Facebook)</a:t>
            </a:r>
            <a:r>
              <a:rPr lang="zh-TW" altLang="en-US" sz="3200" dirty="0"/>
              <a:t>。</a:t>
            </a:r>
            <a:endParaRPr lang="en-US" altLang="zh-TW" sz="3200" dirty="0"/>
          </a:p>
          <a:p>
            <a:pPr marL="487672" indent="-487672">
              <a:buFont typeface="+mj-lt"/>
              <a:buAutoNum type="alphaUcPeriod"/>
            </a:pPr>
            <a:r>
              <a:rPr lang="zh-TW" altLang="en-US" sz="3200" dirty="0"/>
              <a:t>路線規劃：顯示使用者所在地至該景點之間的路線。</a:t>
            </a:r>
            <a:endParaRPr lang="en-US" altLang="zh-TW" sz="3200" dirty="0"/>
          </a:p>
        </p:txBody>
      </p:sp>
      <p:sp>
        <p:nvSpPr>
          <p:cNvPr id="10" name="文字方塊 9"/>
          <p:cNvSpPr txBox="1"/>
          <p:nvPr/>
        </p:nvSpPr>
        <p:spPr>
          <a:xfrm>
            <a:off x="7448928" y="8148221"/>
            <a:ext cx="49085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該景線中各個景點的所在位置標的物。</a:t>
            </a:r>
            <a:endParaRPr lang="en-US" altLang="zh-TW" dirty="0"/>
          </a:p>
        </p:txBody>
      </p:sp>
      <p:pic>
        <p:nvPicPr>
          <p:cNvPr id="15" name="內容版面配置區 1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0381" y="2792100"/>
            <a:ext cx="3228800" cy="5956285"/>
          </a:xfrm>
        </p:spPr>
      </p:pic>
      <p:sp>
        <p:nvSpPr>
          <p:cNvPr id="6" name="圓角矩形 5"/>
          <p:cNvSpPr/>
          <p:nvPr/>
        </p:nvSpPr>
        <p:spPr>
          <a:xfrm>
            <a:off x="2838203" y="4239491"/>
            <a:ext cx="2850078" cy="1470799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5120"/>
          </a:p>
        </p:txBody>
      </p:sp>
      <p:cxnSp>
        <p:nvCxnSpPr>
          <p:cNvPr id="8" name="直線單箭頭接點 7"/>
          <p:cNvCxnSpPr/>
          <p:nvPr/>
        </p:nvCxnSpPr>
        <p:spPr>
          <a:xfrm>
            <a:off x="4256518" y="6100433"/>
            <a:ext cx="3192410" cy="2212294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單箭頭接點 6"/>
          <p:cNvCxnSpPr/>
          <p:nvPr/>
        </p:nvCxnSpPr>
        <p:spPr>
          <a:xfrm flipV="1">
            <a:off x="5688281" y="4016677"/>
            <a:ext cx="1387368" cy="638450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0574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56</a:t>
            </a:fld>
            <a:endParaRPr lang="en-US" dirty="0"/>
          </a:p>
        </p:txBody>
      </p:sp>
      <p:sp>
        <p:nvSpPr>
          <p:cNvPr id="6" name="標題 5"/>
          <p:cNvSpPr txBox="1">
            <a:spLocks noGrp="1"/>
          </p:cNvSpPr>
          <p:nvPr>
            <p:ph type="title"/>
          </p:nvPr>
        </p:nvSpPr>
        <p:spPr>
          <a:xfrm>
            <a:off x="2146821" y="1007621"/>
            <a:ext cx="93713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5400" dirty="0"/>
              <a:t>景線</a:t>
            </a:r>
            <a:r>
              <a:rPr lang="zh-TW" altLang="en-US" sz="5400" dirty="0" smtClean="0"/>
              <a:t>搜尋 </a:t>
            </a:r>
            <a:r>
              <a:rPr lang="en-US" altLang="zh-TW" sz="5400" dirty="0" smtClean="0"/>
              <a:t>-</a:t>
            </a:r>
            <a:r>
              <a:rPr lang="zh-TW" altLang="en-US" sz="5400" dirty="0" smtClean="0"/>
              <a:t> 景線資訊</a:t>
            </a:r>
            <a:endParaRPr lang="en-US" altLang="zh-TW" sz="5400" dirty="0" smtClean="0"/>
          </a:p>
        </p:txBody>
      </p:sp>
      <p:cxnSp>
        <p:nvCxnSpPr>
          <p:cNvPr id="7" name="直線單箭頭接點 6"/>
          <p:cNvCxnSpPr/>
          <p:nvPr/>
        </p:nvCxnSpPr>
        <p:spPr>
          <a:xfrm flipV="1">
            <a:off x="5891755" y="3570409"/>
            <a:ext cx="1337536" cy="270345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9"/>
          <p:cNvSpPr txBox="1"/>
          <p:nvPr/>
        </p:nvSpPr>
        <p:spPr>
          <a:xfrm>
            <a:off x="7229290" y="6185509"/>
            <a:ext cx="4908523" cy="32439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5120" dirty="0"/>
              <a:t>下方的景點列表可供點選，點擊進入該景點的景點資訊頁面。</a:t>
            </a:r>
            <a:endParaRPr lang="en-US" altLang="zh-TW" sz="5120" dirty="0"/>
          </a:p>
        </p:txBody>
      </p:sp>
      <p:cxnSp>
        <p:nvCxnSpPr>
          <p:cNvPr id="13" name="直線單箭頭接點 12"/>
          <p:cNvCxnSpPr/>
          <p:nvPr/>
        </p:nvCxnSpPr>
        <p:spPr>
          <a:xfrm>
            <a:off x="5891755" y="6955598"/>
            <a:ext cx="1337536" cy="78817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字方塊 16"/>
          <p:cNvSpPr txBox="1"/>
          <p:nvPr/>
        </p:nvSpPr>
        <p:spPr>
          <a:xfrm>
            <a:off x="7229290" y="3110796"/>
            <a:ext cx="4908523" cy="8802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5120" dirty="0"/>
              <a:t>該景線的名稱</a:t>
            </a:r>
            <a:endParaRPr lang="en-US" altLang="zh-TW" sz="5120" dirty="0"/>
          </a:p>
        </p:txBody>
      </p:sp>
      <p:pic>
        <p:nvPicPr>
          <p:cNvPr id="3" name="內容版面配置區 2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6821" y="2771813"/>
            <a:ext cx="3744933" cy="6657661"/>
          </a:xfrm>
        </p:spPr>
      </p:pic>
    </p:spTree>
    <p:extLst>
      <p:ext uri="{BB962C8B-B14F-4D97-AF65-F5344CB8AC3E}">
        <p14:creationId xmlns:p14="http://schemas.microsoft.com/office/powerpoint/2010/main" val="1369622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304000" y="501732"/>
            <a:ext cx="9371305" cy="1821710"/>
          </a:xfrm>
        </p:spPr>
        <p:txBody>
          <a:bodyPr>
            <a:normAutofit/>
          </a:bodyPr>
          <a:lstStyle/>
          <a:p>
            <a:r>
              <a:rPr lang="zh-TW" altLang="en-US" sz="5400" dirty="0" smtClean="0"/>
              <a:t>景區搜尋 </a:t>
            </a:r>
            <a:r>
              <a:rPr lang="en-US" altLang="zh-TW" sz="5400" dirty="0"/>
              <a:t>-</a:t>
            </a:r>
            <a:r>
              <a:rPr lang="zh-TW" altLang="en-US" sz="5400" dirty="0"/>
              <a:t> </a:t>
            </a:r>
            <a:r>
              <a:rPr lang="zh-TW" altLang="en-US" sz="5400" dirty="0" smtClean="0"/>
              <a:t>景區功能</a:t>
            </a:r>
            <a:r>
              <a:rPr lang="zh-TW" altLang="en-US" sz="5400" dirty="0"/>
              <a:t>操作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57</a:t>
            </a:fld>
            <a:endParaRPr lang="en-US" dirty="0"/>
          </a:p>
        </p:txBody>
      </p:sp>
      <p:sp>
        <p:nvSpPr>
          <p:cNvPr id="9" name="文字方塊 8"/>
          <p:cNvSpPr txBox="1"/>
          <p:nvPr/>
        </p:nvSpPr>
        <p:spPr>
          <a:xfrm>
            <a:off x="7075649" y="2649447"/>
            <a:ext cx="5468223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/>
              <a:t>點選了景區之後，地圖畫面會移動到該景區的第一個景點的位置，並顯示能操作的功能表。</a:t>
            </a:r>
            <a:endParaRPr lang="en-US" altLang="zh-TW" sz="2800" dirty="0"/>
          </a:p>
          <a:p>
            <a:pPr marL="487672" indent="-487672">
              <a:buFont typeface="+mj-lt"/>
              <a:buAutoNum type="alphaUcPeriod"/>
            </a:pPr>
            <a:r>
              <a:rPr lang="zh-TW" altLang="en-US" sz="2800" dirty="0"/>
              <a:t>景點資訊：該景點的資訊內容敘述。</a:t>
            </a:r>
            <a:endParaRPr lang="en-US" altLang="zh-TW" sz="2800" dirty="0"/>
          </a:p>
          <a:p>
            <a:pPr marL="487672" indent="-487672">
              <a:buFont typeface="+mj-lt"/>
              <a:buAutoNum type="alphaUcPeriod"/>
            </a:pPr>
            <a:r>
              <a:rPr lang="zh-TW" altLang="en-US" sz="2800" dirty="0"/>
              <a:t>景區資訊：</a:t>
            </a:r>
            <a:r>
              <a:rPr lang="zh-TW" altLang="en-US" sz="2800" dirty="0"/>
              <a:t>該</a:t>
            </a:r>
            <a:r>
              <a:rPr lang="zh-TW" altLang="en-US" sz="2800" dirty="0"/>
              <a:t>景區的</a:t>
            </a:r>
            <a:r>
              <a:rPr lang="zh-TW" altLang="en-US" sz="2800" dirty="0"/>
              <a:t>資訊內容敘述。</a:t>
            </a:r>
            <a:endParaRPr lang="en-US" altLang="zh-TW" sz="2800" dirty="0"/>
          </a:p>
          <a:p>
            <a:pPr marL="487672" indent="-487672">
              <a:buFont typeface="+mj-lt"/>
              <a:buAutoNum type="alphaUcPeriod"/>
            </a:pPr>
            <a:r>
              <a:rPr lang="zh-TW" altLang="en-US" sz="2800" dirty="0"/>
              <a:t>景點分享：分享至社群平台</a:t>
            </a:r>
            <a:r>
              <a:rPr lang="en-US" altLang="zh-TW" sz="2800" dirty="0"/>
              <a:t>(Facebook)</a:t>
            </a:r>
            <a:r>
              <a:rPr lang="zh-TW" altLang="en-US" sz="2800" dirty="0"/>
              <a:t>。</a:t>
            </a:r>
            <a:endParaRPr lang="en-US" altLang="zh-TW" sz="2800" dirty="0"/>
          </a:p>
          <a:p>
            <a:pPr marL="487672" indent="-487672">
              <a:buFont typeface="+mj-lt"/>
              <a:buAutoNum type="alphaUcPeriod"/>
            </a:pPr>
            <a:r>
              <a:rPr lang="zh-TW" altLang="en-US" sz="2800" dirty="0"/>
              <a:t>路線規劃：顯示使用者所在地至該景點之間的路線。</a:t>
            </a:r>
            <a:endParaRPr lang="en-US" altLang="zh-TW" sz="2800" dirty="0"/>
          </a:p>
        </p:txBody>
      </p:sp>
      <p:sp>
        <p:nvSpPr>
          <p:cNvPr id="10" name="文字方塊 9"/>
          <p:cNvSpPr txBox="1"/>
          <p:nvPr/>
        </p:nvSpPr>
        <p:spPr>
          <a:xfrm>
            <a:off x="7412515" y="8094834"/>
            <a:ext cx="49085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該景區中各個景點的所在位置標的物。</a:t>
            </a:r>
            <a:endParaRPr lang="en-US" altLang="zh-TW" dirty="0"/>
          </a:p>
        </p:txBody>
      </p:sp>
      <p:pic>
        <p:nvPicPr>
          <p:cNvPr id="11" name="內容版面配置區 10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9206" y="2918308"/>
            <a:ext cx="3344075" cy="5945024"/>
          </a:xfrm>
        </p:spPr>
      </p:pic>
      <p:cxnSp>
        <p:nvCxnSpPr>
          <p:cNvPr id="8" name="直線單箭頭接點 7"/>
          <p:cNvCxnSpPr/>
          <p:nvPr/>
        </p:nvCxnSpPr>
        <p:spPr>
          <a:xfrm>
            <a:off x="4607626" y="6616346"/>
            <a:ext cx="2804889" cy="1762802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圓角矩形 5"/>
          <p:cNvSpPr/>
          <p:nvPr/>
        </p:nvSpPr>
        <p:spPr>
          <a:xfrm>
            <a:off x="2774174" y="4362616"/>
            <a:ext cx="2790069" cy="1405753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5120"/>
          </a:p>
        </p:txBody>
      </p:sp>
      <p:cxnSp>
        <p:nvCxnSpPr>
          <p:cNvPr id="7" name="直線單箭頭接點 6"/>
          <p:cNvCxnSpPr/>
          <p:nvPr/>
        </p:nvCxnSpPr>
        <p:spPr>
          <a:xfrm flipV="1">
            <a:off x="5462017" y="4016675"/>
            <a:ext cx="1613632" cy="641409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5868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389995" y="485829"/>
            <a:ext cx="9371305" cy="1821710"/>
          </a:xfrm>
        </p:spPr>
        <p:txBody>
          <a:bodyPr>
            <a:noAutofit/>
          </a:bodyPr>
          <a:lstStyle/>
          <a:p>
            <a:r>
              <a:rPr lang="zh-TW" altLang="en-US" sz="5400" dirty="0" smtClean="0"/>
              <a:t>主題故事搜尋 </a:t>
            </a:r>
            <a:r>
              <a:rPr lang="en-US" altLang="zh-TW" sz="5400" dirty="0" smtClean="0"/>
              <a:t>-</a:t>
            </a:r>
            <a:r>
              <a:rPr lang="zh-TW" altLang="en-US" sz="5400" dirty="0" smtClean="0"/>
              <a:t> 主題故事功能</a:t>
            </a:r>
            <a:r>
              <a:rPr lang="zh-TW" altLang="en-US" sz="5400" dirty="0"/>
              <a:t>操作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58</a:t>
            </a:fld>
            <a:endParaRPr lang="en-US" dirty="0"/>
          </a:p>
        </p:txBody>
      </p:sp>
      <p:sp>
        <p:nvSpPr>
          <p:cNvPr id="9" name="文字方塊 8"/>
          <p:cNvSpPr txBox="1"/>
          <p:nvPr/>
        </p:nvSpPr>
        <p:spPr>
          <a:xfrm>
            <a:off x="7188675" y="2253456"/>
            <a:ext cx="5468223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/>
              <a:t>點選了主題故事之後，地圖畫面會移動到該主題故事的第一個景點的位置，並顯示能操作的功能表。</a:t>
            </a:r>
            <a:endParaRPr lang="en-US" altLang="zh-TW" sz="3200" dirty="0"/>
          </a:p>
          <a:p>
            <a:pPr marL="487672" indent="-487672">
              <a:buFont typeface="+mj-lt"/>
              <a:buAutoNum type="alphaUcPeriod"/>
            </a:pPr>
            <a:r>
              <a:rPr lang="zh-TW" altLang="en-US" sz="3200" dirty="0"/>
              <a:t>景點資訊：該景點的資訊內容敘述。</a:t>
            </a:r>
            <a:endParaRPr lang="en-US" altLang="zh-TW" sz="3200" dirty="0"/>
          </a:p>
          <a:p>
            <a:pPr marL="487672" indent="-487672">
              <a:buFont typeface="+mj-lt"/>
              <a:buAutoNum type="alphaUcPeriod"/>
            </a:pPr>
            <a:r>
              <a:rPr lang="zh-TW" altLang="en-US" sz="3200" dirty="0"/>
              <a:t>故</a:t>
            </a:r>
            <a:r>
              <a:rPr lang="zh-TW" altLang="en-US" sz="3200" dirty="0"/>
              <a:t>事</a:t>
            </a:r>
            <a:r>
              <a:rPr lang="zh-TW" altLang="en-US" sz="3200" dirty="0"/>
              <a:t>資訊：該主題故事的</a:t>
            </a:r>
            <a:r>
              <a:rPr lang="zh-TW" altLang="en-US" sz="3200" dirty="0"/>
              <a:t>資訊內容敘述。</a:t>
            </a:r>
            <a:endParaRPr lang="en-US" altLang="zh-TW" sz="3200" dirty="0"/>
          </a:p>
          <a:p>
            <a:pPr marL="487672" indent="-487672">
              <a:buFont typeface="+mj-lt"/>
              <a:buAutoNum type="alphaUcPeriod"/>
            </a:pPr>
            <a:r>
              <a:rPr lang="zh-TW" altLang="en-US" sz="3200" dirty="0"/>
              <a:t>景點分享：分享至社群平台</a:t>
            </a:r>
            <a:r>
              <a:rPr lang="en-US" altLang="zh-TW" sz="3200" dirty="0"/>
              <a:t>(Facebook)</a:t>
            </a:r>
            <a:r>
              <a:rPr lang="zh-TW" altLang="en-US" sz="3200" dirty="0"/>
              <a:t>。</a:t>
            </a:r>
            <a:endParaRPr lang="en-US" altLang="zh-TW" sz="3200" dirty="0"/>
          </a:p>
          <a:p>
            <a:pPr marL="487672" indent="-487672">
              <a:buFont typeface="+mj-lt"/>
              <a:buAutoNum type="alphaUcPeriod"/>
            </a:pPr>
            <a:r>
              <a:rPr lang="zh-TW" altLang="en-US" sz="3200" dirty="0"/>
              <a:t>路線規劃：顯示使用者所在地至該景點之間的路線。</a:t>
            </a:r>
            <a:endParaRPr lang="en-US" altLang="zh-TW" sz="3200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7468526" y="8255099"/>
            <a:ext cx="49085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該主題故事中各個景點的所在位置標的物。</a:t>
            </a:r>
            <a:endParaRPr lang="en-US" altLang="zh-TW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2546" y="2709333"/>
            <a:ext cx="3618728" cy="6433294"/>
          </a:xfrm>
          <a:prstGeom prst="rect">
            <a:avLst/>
          </a:prstGeom>
        </p:spPr>
      </p:pic>
      <p:cxnSp>
        <p:nvCxnSpPr>
          <p:cNvPr id="8" name="直線單箭頭接點 7"/>
          <p:cNvCxnSpPr/>
          <p:nvPr/>
        </p:nvCxnSpPr>
        <p:spPr>
          <a:xfrm>
            <a:off x="4688130" y="6100433"/>
            <a:ext cx="2864576" cy="2271014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單箭頭接點 6"/>
          <p:cNvCxnSpPr/>
          <p:nvPr/>
        </p:nvCxnSpPr>
        <p:spPr>
          <a:xfrm flipV="1">
            <a:off x="5462017" y="4016675"/>
            <a:ext cx="1613632" cy="641409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圓角矩形 5"/>
          <p:cNvSpPr/>
          <p:nvPr/>
        </p:nvSpPr>
        <p:spPr>
          <a:xfrm>
            <a:off x="2996203" y="4293212"/>
            <a:ext cx="3263950" cy="1417077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5120"/>
          </a:p>
        </p:txBody>
      </p:sp>
    </p:spTree>
    <p:extLst>
      <p:ext uri="{BB962C8B-B14F-4D97-AF65-F5344CB8AC3E}">
        <p14:creationId xmlns:p14="http://schemas.microsoft.com/office/powerpoint/2010/main" val="2554390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140352" y="350895"/>
            <a:ext cx="9371305" cy="1821710"/>
          </a:xfrm>
        </p:spPr>
        <p:txBody>
          <a:bodyPr>
            <a:normAutofit/>
          </a:bodyPr>
          <a:lstStyle/>
          <a:p>
            <a:r>
              <a:rPr lang="zh-TW" altLang="en-US" sz="5400" dirty="0" smtClean="0"/>
              <a:t>主題故事搜尋 </a:t>
            </a:r>
            <a:r>
              <a:rPr lang="en-US" altLang="zh-TW" sz="5400" dirty="0" smtClean="0"/>
              <a:t>-</a:t>
            </a:r>
            <a:r>
              <a:rPr lang="zh-TW" altLang="en-US" sz="5400" dirty="0" smtClean="0"/>
              <a:t> 故事資訊</a:t>
            </a:r>
            <a:endParaRPr lang="zh-TW" altLang="en-US" sz="54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59</a:t>
            </a:fld>
            <a:endParaRPr lang="en-US" dirty="0"/>
          </a:p>
        </p:txBody>
      </p:sp>
      <p:sp>
        <p:nvSpPr>
          <p:cNvPr id="8" name="文字方塊 7"/>
          <p:cNvSpPr txBox="1"/>
          <p:nvPr/>
        </p:nvSpPr>
        <p:spPr>
          <a:xfrm>
            <a:off x="7229290" y="2784339"/>
            <a:ext cx="490852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800" dirty="0"/>
              <a:t>該主題故事的大綱介紹。</a:t>
            </a:r>
            <a:endParaRPr lang="en-US" altLang="zh-TW" sz="4800" dirty="0"/>
          </a:p>
        </p:txBody>
      </p:sp>
      <p:sp>
        <p:nvSpPr>
          <p:cNvPr id="9" name="文字方塊 8"/>
          <p:cNvSpPr txBox="1"/>
          <p:nvPr/>
        </p:nvSpPr>
        <p:spPr>
          <a:xfrm>
            <a:off x="7614879" y="6547268"/>
            <a:ext cx="490852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下方的景點列表可供點選，點擊進入該景點的景點資訊頁面。</a:t>
            </a:r>
            <a:endParaRPr lang="en-US" altLang="zh-TW" dirty="0"/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0352" y="2172605"/>
            <a:ext cx="4181140" cy="7275001"/>
          </a:xfrm>
          <a:prstGeom prst="rect">
            <a:avLst/>
          </a:prstGeom>
        </p:spPr>
      </p:pic>
      <p:cxnSp>
        <p:nvCxnSpPr>
          <p:cNvPr id="7" name="直線單箭頭接點 6"/>
          <p:cNvCxnSpPr/>
          <p:nvPr/>
        </p:nvCxnSpPr>
        <p:spPr>
          <a:xfrm flipV="1">
            <a:off x="5891755" y="3570409"/>
            <a:ext cx="1337536" cy="270345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單箭頭接點 5"/>
          <p:cNvCxnSpPr/>
          <p:nvPr/>
        </p:nvCxnSpPr>
        <p:spPr>
          <a:xfrm>
            <a:off x="5888001" y="6715206"/>
            <a:ext cx="1341291" cy="319209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8706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lang="zh-TW" altLang="en-US" sz="3200" dirty="0" smtClean="0"/>
              <a:t>點擊右上角圖示，</a:t>
            </a:r>
            <a:r>
              <a:rPr sz="3200" dirty="0" err="1" smtClean="0"/>
              <a:t>按下</a:t>
            </a:r>
            <a:r>
              <a:rPr sz="3200" dirty="0" err="1"/>
              <a:t>「</a:t>
            </a:r>
            <a:r>
              <a:rPr sz="3200" dirty="0" err="1" smtClean="0"/>
              <a:t>搜尋</a:t>
            </a:r>
            <a:r>
              <a:rPr lang="zh-TW" altLang="en-US" sz="3200" dirty="0" smtClean="0"/>
              <a:t>景點</a:t>
            </a:r>
            <a:r>
              <a:rPr sz="3200" dirty="0" smtClean="0"/>
              <a:t>」，</a:t>
            </a:r>
            <a:endParaRPr lang="en-US" sz="3200" dirty="0" smtClean="0"/>
          </a:p>
          <a:p>
            <a:pPr lvl="0">
              <a:defRPr sz="1800"/>
            </a:pPr>
            <a:r>
              <a:rPr sz="3200" dirty="0" err="1" smtClean="0"/>
              <a:t>開始搜尋地圖中的</a:t>
            </a:r>
            <a:r>
              <a:rPr sz="3200" dirty="0" err="1"/>
              <a:t>POI</a:t>
            </a:r>
            <a:endParaRPr sz="3200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805" y="1404937"/>
            <a:ext cx="5666293" cy="5976491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7350" y="1404937"/>
            <a:ext cx="5652507" cy="5976492"/>
          </a:xfrm>
          <a:prstGeom prst="rect">
            <a:avLst/>
          </a:prstGeom>
        </p:spPr>
      </p:pic>
      <p:sp>
        <p:nvSpPr>
          <p:cNvPr id="12" name="Shape 152"/>
          <p:cNvSpPr/>
          <p:nvPr/>
        </p:nvSpPr>
        <p:spPr>
          <a:xfrm>
            <a:off x="5780630" y="1154133"/>
            <a:ext cx="709070" cy="7000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63500">
            <a:solidFill>
              <a:srgbClr val="FF7E79"/>
            </a:solidFill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/>
            </a:pPr>
            <a:endParaRPr/>
          </a:p>
        </p:txBody>
      </p:sp>
    </p:spTree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210817" y="425226"/>
            <a:ext cx="9371305" cy="1821710"/>
          </a:xfrm>
        </p:spPr>
        <p:txBody>
          <a:bodyPr>
            <a:normAutofit/>
          </a:bodyPr>
          <a:lstStyle/>
          <a:p>
            <a:r>
              <a:rPr lang="zh-TW" altLang="en-US" sz="5400" dirty="0" smtClean="0"/>
              <a:t>我的最愛</a:t>
            </a:r>
            <a:endParaRPr lang="zh-TW" altLang="en-US" sz="5400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4000" y="2755200"/>
            <a:ext cx="3584000" cy="6371558"/>
          </a:xfr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60</a:t>
            </a:fld>
            <a:endParaRPr lang="en-US" dirty="0"/>
          </a:p>
        </p:txBody>
      </p:sp>
      <p:sp>
        <p:nvSpPr>
          <p:cNvPr id="6" name="圓角矩形 5"/>
          <p:cNvSpPr/>
          <p:nvPr/>
        </p:nvSpPr>
        <p:spPr>
          <a:xfrm>
            <a:off x="2210817" y="2820450"/>
            <a:ext cx="2624604" cy="6200602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5120"/>
          </a:p>
        </p:txBody>
      </p:sp>
      <p:cxnSp>
        <p:nvCxnSpPr>
          <p:cNvPr id="7" name="直線單箭頭接點 6"/>
          <p:cNvCxnSpPr/>
          <p:nvPr/>
        </p:nvCxnSpPr>
        <p:spPr>
          <a:xfrm flipV="1">
            <a:off x="4835420" y="4016674"/>
            <a:ext cx="2240228" cy="440425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方塊 7"/>
          <p:cNvSpPr txBox="1"/>
          <p:nvPr/>
        </p:nvSpPr>
        <p:spPr>
          <a:xfrm>
            <a:off x="7075648" y="3490338"/>
            <a:ext cx="546822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左方選單顯示出我的最愛中的景點列表。點擊即可進入移動到景點位置並操作景點功能。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316903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304000" y="454926"/>
            <a:ext cx="9371305" cy="1821710"/>
          </a:xfrm>
        </p:spPr>
        <p:txBody>
          <a:bodyPr>
            <a:normAutofit/>
          </a:bodyPr>
          <a:lstStyle/>
          <a:p>
            <a:r>
              <a:rPr lang="zh-TW" altLang="en-US" sz="5400" dirty="0" smtClean="0"/>
              <a:t>過濾器 </a:t>
            </a:r>
            <a:r>
              <a:rPr lang="en-US" altLang="zh-TW" sz="5400" dirty="0" smtClean="0"/>
              <a:t>-</a:t>
            </a:r>
            <a:r>
              <a:rPr lang="zh-TW" altLang="en-US" sz="5400" dirty="0" smtClean="0"/>
              <a:t> 提示</a:t>
            </a:r>
            <a:endParaRPr lang="zh-TW" altLang="en-US" sz="5400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61</a:t>
            </a:fld>
            <a:endParaRPr lang="en-US" dirty="0"/>
          </a:p>
        </p:txBody>
      </p:sp>
      <p:sp>
        <p:nvSpPr>
          <p:cNvPr id="9" name="文字方塊 8"/>
          <p:cNvSpPr txBox="1"/>
          <p:nvPr/>
        </p:nvSpPr>
        <p:spPr>
          <a:xfrm>
            <a:off x="6975302" y="2021173"/>
            <a:ext cx="546822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請注意，過濾器</a:t>
            </a:r>
            <a:r>
              <a:rPr lang="zh-TW" alt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僅能過濾景點</a:t>
            </a:r>
            <a:r>
              <a:rPr lang="zh-TW" altLang="en-US" dirty="0"/>
              <a:t>，並不支援景線、景區、主題故事，如果用過濾器過濾景點之外的搜尋則無效。</a:t>
            </a:r>
            <a:endParaRPr lang="en-US" altLang="zh-TW" dirty="0"/>
          </a:p>
        </p:txBody>
      </p:sp>
      <p:sp>
        <p:nvSpPr>
          <p:cNvPr id="13" name="內容版面配置區 11"/>
          <p:cNvSpPr txBox="1">
            <a:spLocks/>
          </p:cNvSpPr>
          <p:nvPr/>
        </p:nvSpPr>
        <p:spPr>
          <a:xfrm>
            <a:off x="6989652" y="5462016"/>
            <a:ext cx="5268914" cy="5372618"/>
          </a:xfrm>
          <a:prstGeom prst="rect">
            <a:avLst/>
          </a:prstGeom>
        </p:spPr>
        <p:txBody>
          <a:bodyPr vert="horz" lIns="130048" tIns="65024" rIns="130048" bIns="65024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sz="256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搜尋前過濾</a:t>
            </a:r>
            <a:r>
              <a:rPr lang="zh-TW" altLang="en-US" sz="2560" dirty="0">
                <a:solidFill>
                  <a:schemeClr val="tx1"/>
                </a:solidFill>
              </a:rPr>
              <a:t>：</a:t>
            </a:r>
            <a:endParaRPr lang="en-US" altLang="zh-TW" sz="256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zh-TW" altLang="en-US" sz="2560" dirty="0">
                <a:solidFill>
                  <a:schemeClr val="tx1"/>
                </a:solidFill>
              </a:rPr>
              <a:t>在移動地圖位置後，將切換為搜尋前過濾，過濾器僅為設定之用。</a:t>
            </a:r>
            <a:endParaRPr lang="en-US" altLang="zh-TW" sz="256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zh-TW" altLang="en-US" sz="256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搜尋後過濾</a:t>
            </a:r>
            <a:r>
              <a:rPr lang="zh-TW" altLang="en-US" sz="2560" dirty="0">
                <a:solidFill>
                  <a:schemeClr val="tx1"/>
                </a:solidFill>
              </a:rPr>
              <a:t>：</a:t>
            </a:r>
            <a:endParaRPr lang="en-US" altLang="zh-TW" sz="256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zh-TW" altLang="en-US" sz="2560" dirty="0">
                <a:solidFill>
                  <a:schemeClr val="tx1"/>
                </a:solidFill>
              </a:rPr>
              <a:t>在搜尋後，將切換為搜尋後過濾，過濾器能馬上過濾當前結果。</a:t>
            </a:r>
            <a:endParaRPr lang="en-US" altLang="zh-TW" sz="2560" dirty="0">
              <a:solidFill>
                <a:schemeClr val="tx1"/>
              </a:solidFill>
            </a:endParaRPr>
          </a:p>
        </p:txBody>
      </p:sp>
      <p:pic>
        <p:nvPicPr>
          <p:cNvPr id="8" name="內容版面配置區 7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2517" y="2276636"/>
            <a:ext cx="3780623" cy="6864985"/>
          </a:xfrm>
        </p:spPr>
      </p:pic>
      <p:sp>
        <p:nvSpPr>
          <p:cNvPr id="6" name="圓角矩形 5"/>
          <p:cNvSpPr/>
          <p:nvPr/>
        </p:nvSpPr>
        <p:spPr>
          <a:xfrm>
            <a:off x="2671895" y="5592065"/>
            <a:ext cx="1844324" cy="579304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5120"/>
          </a:p>
        </p:txBody>
      </p:sp>
      <p:cxnSp>
        <p:nvCxnSpPr>
          <p:cNvPr id="7" name="直線單箭頭接點 6"/>
          <p:cNvCxnSpPr/>
          <p:nvPr/>
        </p:nvCxnSpPr>
        <p:spPr>
          <a:xfrm flipV="1">
            <a:off x="4516219" y="2967459"/>
            <a:ext cx="2459083" cy="2624606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3588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380566" y="485091"/>
            <a:ext cx="9371305" cy="1821710"/>
          </a:xfrm>
        </p:spPr>
        <p:txBody>
          <a:bodyPr>
            <a:normAutofit/>
          </a:bodyPr>
          <a:lstStyle/>
          <a:p>
            <a:r>
              <a:rPr lang="zh-TW" altLang="en-US" sz="5400" dirty="0" smtClean="0"/>
              <a:t>過濾器 </a:t>
            </a:r>
            <a:r>
              <a:rPr lang="en-US" altLang="zh-TW" sz="5400" dirty="0" smtClean="0"/>
              <a:t>-</a:t>
            </a:r>
            <a:r>
              <a:rPr lang="zh-TW" altLang="en-US" sz="5400" dirty="0" smtClean="0"/>
              <a:t> 級別</a:t>
            </a:r>
            <a:endParaRPr lang="zh-TW" altLang="en-US" sz="5400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62</a:t>
            </a:fld>
            <a:endParaRPr lang="en-US" dirty="0"/>
          </a:p>
        </p:txBody>
      </p:sp>
      <p:sp>
        <p:nvSpPr>
          <p:cNvPr id="9" name="文字方塊 8"/>
          <p:cNvSpPr txBox="1"/>
          <p:nvPr/>
        </p:nvSpPr>
        <p:spPr>
          <a:xfrm>
            <a:off x="6771210" y="3459064"/>
            <a:ext cx="546822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此下拉選單可選擇想要的級別，其中包含</a:t>
            </a:r>
            <a:r>
              <a:rPr lang="zh-TW" alt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全部</a:t>
            </a:r>
            <a:r>
              <a:rPr lang="zh-TW" altLang="en-US" dirty="0"/>
              <a:t>、</a:t>
            </a:r>
            <a:r>
              <a:rPr lang="zh-TW" alt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專家</a:t>
            </a:r>
            <a:r>
              <a:rPr lang="zh-TW" altLang="en-US" dirty="0"/>
              <a:t>、</a:t>
            </a:r>
            <a:r>
              <a:rPr lang="zh-TW" alt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玩家</a:t>
            </a:r>
            <a:r>
              <a:rPr lang="zh-TW" altLang="en-US" dirty="0"/>
              <a:t>、</a:t>
            </a:r>
            <a:r>
              <a:rPr lang="zh-TW" alt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導覽員</a:t>
            </a:r>
            <a:r>
              <a:rPr lang="zh-TW" altLang="en-US" dirty="0"/>
              <a:t>。</a:t>
            </a:r>
            <a:endParaRPr lang="en-US" altLang="zh-TW" dirty="0"/>
          </a:p>
        </p:txBody>
      </p:sp>
      <p:pic>
        <p:nvPicPr>
          <p:cNvPr id="8" name="內容版面配置區 7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0566" y="2614330"/>
            <a:ext cx="3443715" cy="6122162"/>
          </a:xfrm>
        </p:spPr>
      </p:pic>
      <p:sp>
        <p:nvSpPr>
          <p:cNvPr id="6" name="圓角矩形 5"/>
          <p:cNvSpPr/>
          <p:nvPr/>
        </p:nvSpPr>
        <p:spPr>
          <a:xfrm>
            <a:off x="2648251" y="4977292"/>
            <a:ext cx="2908346" cy="591128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5120"/>
          </a:p>
        </p:txBody>
      </p:sp>
      <p:cxnSp>
        <p:nvCxnSpPr>
          <p:cNvPr id="7" name="直線單箭頭接點 6"/>
          <p:cNvCxnSpPr/>
          <p:nvPr/>
        </p:nvCxnSpPr>
        <p:spPr>
          <a:xfrm flipV="1">
            <a:off x="5556597" y="4220647"/>
            <a:ext cx="1123136" cy="780289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7522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304000" y="643044"/>
            <a:ext cx="9371305" cy="1821710"/>
          </a:xfrm>
        </p:spPr>
        <p:txBody>
          <a:bodyPr>
            <a:normAutofit/>
          </a:bodyPr>
          <a:lstStyle/>
          <a:p>
            <a:r>
              <a:rPr lang="zh-TW" altLang="en-US" sz="5400" dirty="0" smtClean="0"/>
              <a:t>過濾器 </a:t>
            </a:r>
            <a:r>
              <a:rPr lang="en-US" altLang="zh-TW" sz="5400" dirty="0" smtClean="0"/>
              <a:t>-</a:t>
            </a:r>
            <a:r>
              <a:rPr lang="zh-TW" altLang="en-US" sz="5400" dirty="0" smtClean="0"/>
              <a:t> 媒體類別</a:t>
            </a:r>
            <a:endParaRPr lang="zh-TW" altLang="en-US" sz="5400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63</a:t>
            </a:fld>
            <a:endParaRPr lang="en-US" dirty="0"/>
          </a:p>
        </p:txBody>
      </p:sp>
      <p:sp>
        <p:nvSpPr>
          <p:cNvPr id="9" name="文字方塊 8"/>
          <p:cNvSpPr txBox="1"/>
          <p:nvPr/>
        </p:nvSpPr>
        <p:spPr>
          <a:xfrm>
            <a:off x="6737890" y="4097481"/>
            <a:ext cx="546822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此下拉選單可選擇想要的媒體類別，其中包含</a:t>
            </a:r>
            <a:r>
              <a:rPr lang="zh-TW" alt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全部</a:t>
            </a:r>
            <a:r>
              <a:rPr lang="zh-TW" altLang="en-US" dirty="0"/>
              <a:t>、</a:t>
            </a:r>
            <a:r>
              <a:rPr lang="zh-TW" alt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相片</a:t>
            </a:r>
            <a:r>
              <a:rPr lang="zh-TW" altLang="en-US" dirty="0"/>
              <a:t>、</a:t>
            </a:r>
            <a:r>
              <a:rPr lang="zh-TW" alt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影片</a:t>
            </a:r>
            <a:r>
              <a:rPr lang="zh-TW" altLang="en-US" dirty="0"/>
              <a:t>、</a:t>
            </a:r>
            <a:r>
              <a:rPr lang="zh-TW" alt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聲音</a:t>
            </a:r>
            <a:r>
              <a:rPr lang="zh-TW" altLang="en-US" dirty="0"/>
              <a:t>、</a:t>
            </a:r>
            <a:r>
              <a:rPr lang="zh-TW" alt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語音導覽</a:t>
            </a:r>
            <a:r>
              <a:rPr lang="zh-TW" altLang="en-US" dirty="0"/>
              <a:t>。</a:t>
            </a:r>
            <a:endParaRPr lang="en-US" altLang="zh-TW" dirty="0"/>
          </a:p>
        </p:txBody>
      </p:sp>
      <p:pic>
        <p:nvPicPr>
          <p:cNvPr id="8" name="內容版面配置區 7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0773" y="2715373"/>
            <a:ext cx="3322188" cy="5906113"/>
          </a:xfrm>
        </p:spPr>
      </p:pic>
      <p:sp>
        <p:nvSpPr>
          <p:cNvPr id="6" name="圓角矩形 5"/>
          <p:cNvSpPr/>
          <p:nvPr/>
        </p:nvSpPr>
        <p:spPr>
          <a:xfrm>
            <a:off x="2641827" y="5556596"/>
            <a:ext cx="2908346" cy="591128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5120"/>
          </a:p>
        </p:txBody>
      </p:sp>
      <p:cxnSp>
        <p:nvCxnSpPr>
          <p:cNvPr id="7" name="直線單箭頭接點 6"/>
          <p:cNvCxnSpPr/>
          <p:nvPr/>
        </p:nvCxnSpPr>
        <p:spPr>
          <a:xfrm flipV="1">
            <a:off x="5495346" y="4776307"/>
            <a:ext cx="1123136" cy="780289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2590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304000" y="573079"/>
            <a:ext cx="9371305" cy="1821710"/>
          </a:xfrm>
        </p:spPr>
        <p:txBody>
          <a:bodyPr>
            <a:normAutofit/>
          </a:bodyPr>
          <a:lstStyle/>
          <a:p>
            <a:r>
              <a:rPr lang="zh-TW" altLang="en-US" sz="5400" dirty="0" smtClean="0"/>
              <a:t>過濾器 </a:t>
            </a:r>
            <a:r>
              <a:rPr lang="en-US" altLang="zh-TW" sz="5400" dirty="0" smtClean="0"/>
              <a:t>-</a:t>
            </a:r>
            <a:r>
              <a:rPr lang="zh-TW" altLang="en-US" sz="5400" dirty="0" smtClean="0"/>
              <a:t> 範疇</a:t>
            </a:r>
            <a:endParaRPr lang="zh-TW" altLang="en-US" sz="5400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64</a:t>
            </a:fld>
            <a:endParaRPr lang="en-US" dirty="0"/>
          </a:p>
        </p:txBody>
      </p:sp>
      <p:sp>
        <p:nvSpPr>
          <p:cNvPr id="9" name="文字方塊 8"/>
          <p:cNvSpPr txBox="1"/>
          <p:nvPr/>
        </p:nvSpPr>
        <p:spPr>
          <a:xfrm>
            <a:off x="6989652" y="3044336"/>
            <a:ext cx="546822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此下拉選單可選擇想要的範疇，其中包含</a:t>
            </a:r>
            <a:r>
              <a:rPr lang="zh-TW" alt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全部</a:t>
            </a:r>
            <a:r>
              <a:rPr lang="zh-TW" altLang="en-US" dirty="0"/>
              <a:t>、</a:t>
            </a:r>
            <a:r>
              <a:rPr lang="zh-TW" alt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古蹟、歷史建築、聚落</a:t>
            </a:r>
            <a:r>
              <a:rPr lang="zh-TW" altLang="en-US" dirty="0"/>
              <a:t>、</a:t>
            </a:r>
            <a:r>
              <a:rPr lang="zh-TW" alt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遺址</a:t>
            </a:r>
            <a:r>
              <a:rPr lang="zh-TW" altLang="en-US" dirty="0"/>
              <a:t>、</a:t>
            </a:r>
            <a:r>
              <a:rPr lang="zh-TW" alt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人文景觀</a:t>
            </a:r>
            <a:r>
              <a:rPr lang="zh-TW" altLang="en-US" dirty="0"/>
              <a:t>、</a:t>
            </a:r>
            <a:r>
              <a:rPr lang="zh-TW" alt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自然景觀</a:t>
            </a:r>
            <a:r>
              <a:rPr lang="zh-TW" altLang="en-US" dirty="0"/>
              <a:t>、</a:t>
            </a:r>
            <a:r>
              <a:rPr lang="zh-TW" alt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傳統藝術</a:t>
            </a:r>
            <a:r>
              <a:rPr lang="zh-TW" altLang="en-US" dirty="0"/>
              <a:t>、</a:t>
            </a:r>
            <a:r>
              <a:rPr lang="zh-TW" alt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民俗及有關文物</a:t>
            </a:r>
            <a:r>
              <a:rPr lang="zh-TW" altLang="en-US" dirty="0"/>
              <a:t>、</a:t>
            </a:r>
            <a:r>
              <a:rPr lang="zh-TW" alt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古物</a:t>
            </a:r>
            <a:r>
              <a:rPr lang="zh-TW" altLang="en-US" dirty="0"/>
              <a:t>、</a:t>
            </a:r>
            <a:r>
              <a:rPr lang="zh-TW" alt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食衣住行育樂</a:t>
            </a:r>
            <a:r>
              <a:rPr lang="zh-TW" altLang="en-US" dirty="0"/>
              <a:t>、</a:t>
            </a:r>
            <a:r>
              <a:rPr lang="zh-TW" alt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其他</a:t>
            </a:r>
            <a:r>
              <a:rPr lang="zh-TW" altLang="en-US" dirty="0"/>
              <a:t>。</a:t>
            </a:r>
            <a:endParaRPr lang="en-US" altLang="zh-TW" dirty="0"/>
          </a:p>
        </p:txBody>
      </p:sp>
      <p:pic>
        <p:nvPicPr>
          <p:cNvPr id="8" name="內容版面配置區 7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4665" y="2191697"/>
            <a:ext cx="3897076" cy="6928137"/>
          </a:xfrm>
        </p:spPr>
      </p:pic>
      <p:sp>
        <p:nvSpPr>
          <p:cNvPr id="6" name="圓角矩形 5"/>
          <p:cNvSpPr/>
          <p:nvPr/>
        </p:nvSpPr>
        <p:spPr>
          <a:xfrm>
            <a:off x="2641827" y="6206837"/>
            <a:ext cx="2908346" cy="591128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5120"/>
          </a:p>
        </p:txBody>
      </p:sp>
      <p:cxnSp>
        <p:nvCxnSpPr>
          <p:cNvPr id="7" name="直線單箭頭接點 6"/>
          <p:cNvCxnSpPr/>
          <p:nvPr/>
        </p:nvCxnSpPr>
        <p:spPr>
          <a:xfrm flipV="1">
            <a:off x="5550173" y="5426548"/>
            <a:ext cx="1123136" cy="780289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7826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304000" y="596820"/>
            <a:ext cx="9371305" cy="1821710"/>
          </a:xfrm>
        </p:spPr>
        <p:txBody>
          <a:bodyPr>
            <a:normAutofit/>
          </a:bodyPr>
          <a:lstStyle/>
          <a:p>
            <a:r>
              <a:rPr lang="zh-TW" altLang="en-US" sz="5400" dirty="0" smtClean="0"/>
              <a:t>選單</a:t>
            </a:r>
            <a:endParaRPr lang="zh-TW" altLang="en-US" sz="5400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65</a:t>
            </a:fld>
            <a:endParaRPr 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7108406" y="2418530"/>
            <a:ext cx="5415923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000" dirty="0"/>
              <a:t>由上往下依序是</a:t>
            </a:r>
            <a:r>
              <a:rPr lang="zh-TW" altLang="en-US" sz="4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關於</a:t>
            </a:r>
            <a:r>
              <a:rPr lang="zh-TW" altLang="en-US" sz="4000" dirty="0"/>
              <a:t>、</a:t>
            </a:r>
            <a:r>
              <a:rPr lang="zh-TW" altLang="en-US" sz="4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設定</a:t>
            </a:r>
            <a:r>
              <a:rPr lang="zh-TW" altLang="en-US" sz="4000" dirty="0" smtClean="0"/>
              <a:t>、</a:t>
            </a:r>
            <a:r>
              <a:rPr lang="zh-TW" altLang="en-US" sz="4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操作說明</a:t>
            </a:r>
            <a:r>
              <a:rPr lang="zh-TW" altLang="en-US" sz="4000" dirty="0" smtClean="0"/>
              <a:t>等</a:t>
            </a:r>
            <a:r>
              <a:rPr lang="zh-TW" altLang="en-US" sz="4000" dirty="0"/>
              <a:t>三個功能按鈕。</a:t>
            </a:r>
          </a:p>
          <a:p>
            <a:pPr marL="487672" indent="-487672">
              <a:buFont typeface="+mj-lt"/>
              <a:buAutoNum type="arabicPeriod"/>
            </a:pPr>
            <a:r>
              <a:rPr lang="zh-TW" altLang="en-US" sz="4000" dirty="0"/>
              <a:t>關於：</a:t>
            </a:r>
            <a:r>
              <a:rPr lang="zh-TW" altLang="en-US" sz="4000" dirty="0"/>
              <a:t>開啟並顯示關於本軟體的相關資訊</a:t>
            </a:r>
            <a:r>
              <a:rPr lang="zh-TW" altLang="en-US" sz="4000" dirty="0"/>
              <a:t>。</a:t>
            </a:r>
            <a:endParaRPr lang="en-US" altLang="zh-TW" sz="4000" dirty="0"/>
          </a:p>
          <a:p>
            <a:pPr marL="487672" indent="-487672">
              <a:buFont typeface="+mj-lt"/>
              <a:buAutoNum type="arabicPeriod"/>
            </a:pPr>
            <a:r>
              <a:rPr lang="zh-TW" altLang="en-US" sz="4000" dirty="0"/>
              <a:t>設定：開啟並顯示本軟體的功能設置。</a:t>
            </a:r>
            <a:endParaRPr lang="en-US" altLang="zh-TW" sz="4000" dirty="0"/>
          </a:p>
          <a:p>
            <a:pPr marL="487672" indent="-487672">
              <a:buFont typeface="+mj-lt"/>
              <a:buAutoNum type="arabicPeriod"/>
            </a:pPr>
            <a:r>
              <a:rPr lang="zh-TW" altLang="en-US" sz="4000" dirty="0"/>
              <a:t>登入：</a:t>
            </a:r>
            <a:r>
              <a:rPr lang="zh-TW" altLang="en-US" sz="4000" dirty="0"/>
              <a:t>開啟並顯示登入</a:t>
            </a:r>
            <a:r>
              <a:rPr lang="en-US" altLang="zh-TW" sz="4000" dirty="0"/>
              <a:t>DEH</a:t>
            </a:r>
            <a:r>
              <a:rPr lang="zh-TW" altLang="en-US" sz="4000" dirty="0"/>
              <a:t>帳號的頁面</a:t>
            </a:r>
            <a:r>
              <a:rPr lang="zh-TW" altLang="en-US" sz="4000" dirty="0"/>
              <a:t>。</a:t>
            </a:r>
            <a:endParaRPr lang="en-US" altLang="zh-TW" sz="4000" dirty="0"/>
          </a:p>
        </p:txBody>
      </p:sp>
      <p:pic>
        <p:nvPicPr>
          <p:cNvPr id="9" name="內容版面配置區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1945" y="2547842"/>
            <a:ext cx="3888134" cy="6912240"/>
          </a:xfrm>
        </p:spPr>
      </p:pic>
      <p:sp>
        <p:nvSpPr>
          <p:cNvPr id="7" name="圓角矩形 6"/>
          <p:cNvSpPr/>
          <p:nvPr/>
        </p:nvSpPr>
        <p:spPr>
          <a:xfrm>
            <a:off x="4223023" y="3428540"/>
            <a:ext cx="1460597" cy="149972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5120"/>
          </a:p>
        </p:txBody>
      </p:sp>
      <p:cxnSp>
        <p:nvCxnSpPr>
          <p:cNvPr id="8" name="直線單箭頭接點 7"/>
          <p:cNvCxnSpPr/>
          <p:nvPr/>
        </p:nvCxnSpPr>
        <p:spPr>
          <a:xfrm>
            <a:off x="5683619" y="4208831"/>
            <a:ext cx="1256215" cy="224624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0943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304000" y="634440"/>
            <a:ext cx="9371305" cy="1821710"/>
          </a:xfrm>
        </p:spPr>
        <p:txBody>
          <a:bodyPr>
            <a:normAutofit/>
          </a:bodyPr>
          <a:lstStyle/>
          <a:p>
            <a:r>
              <a:rPr lang="zh-TW" altLang="en-US" sz="5400" dirty="0" smtClean="0"/>
              <a:t>選單 </a:t>
            </a:r>
            <a:r>
              <a:rPr lang="en-US" altLang="zh-TW" sz="5400" dirty="0" smtClean="0"/>
              <a:t>-</a:t>
            </a:r>
            <a:r>
              <a:rPr lang="zh-TW" altLang="en-US" sz="5400" dirty="0" smtClean="0"/>
              <a:t> 關於</a:t>
            </a:r>
            <a:endParaRPr lang="zh-TW" altLang="en-US" sz="5400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66</a:t>
            </a:fld>
            <a:endParaRPr lang="en-US" dirty="0"/>
          </a:p>
        </p:txBody>
      </p:sp>
      <p:sp>
        <p:nvSpPr>
          <p:cNvPr id="9" name="文字方塊 8"/>
          <p:cNvSpPr txBox="1"/>
          <p:nvPr/>
        </p:nvSpPr>
        <p:spPr>
          <a:xfrm>
            <a:off x="6989652" y="5131328"/>
            <a:ext cx="541592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000" dirty="0" smtClean="0"/>
              <a:t>網站</a:t>
            </a:r>
            <a:r>
              <a:rPr lang="zh-TW" altLang="en-US" sz="4000" dirty="0"/>
              <a:t>：</a:t>
            </a:r>
            <a:r>
              <a:rPr lang="zh-TW" altLang="en-US" sz="4000" dirty="0"/>
              <a:t>透過瀏覽器連結至</a:t>
            </a:r>
            <a:r>
              <a:rPr lang="en-US" altLang="zh-TW" sz="4000" dirty="0"/>
              <a:t>DEH</a:t>
            </a:r>
            <a:r>
              <a:rPr lang="zh-TW" altLang="en-US" sz="4000" dirty="0"/>
              <a:t>網站。</a:t>
            </a:r>
            <a:endParaRPr lang="en-US" altLang="zh-TW" sz="4000" dirty="0"/>
          </a:p>
        </p:txBody>
      </p:sp>
      <p:pic>
        <p:nvPicPr>
          <p:cNvPr id="8" name="內容版面配置區 7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6727" y="2266144"/>
            <a:ext cx="3828713" cy="6806603"/>
          </a:xfrm>
        </p:spPr>
      </p:pic>
      <p:sp>
        <p:nvSpPr>
          <p:cNvPr id="6" name="圓角矩形 5"/>
          <p:cNvSpPr/>
          <p:nvPr/>
        </p:nvSpPr>
        <p:spPr>
          <a:xfrm>
            <a:off x="4595751" y="6329548"/>
            <a:ext cx="949022" cy="629392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5120"/>
          </a:p>
        </p:txBody>
      </p:sp>
      <p:cxnSp>
        <p:nvCxnSpPr>
          <p:cNvPr id="7" name="直線單箭頭接點 6"/>
          <p:cNvCxnSpPr/>
          <p:nvPr/>
        </p:nvCxnSpPr>
        <p:spPr>
          <a:xfrm flipV="1">
            <a:off x="5544772" y="5793048"/>
            <a:ext cx="1182256" cy="697533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8539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309702" y="617085"/>
            <a:ext cx="9371305" cy="1821710"/>
          </a:xfrm>
        </p:spPr>
        <p:txBody>
          <a:bodyPr>
            <a:normAutofit/>
          </a:bodyPr>
          <a:lstStyle/>
          <a:p>
            <a:r>
              <a:rPr lang="zh-TW" altLang="en-US" sz="5400" dirty="0" smtClean="0"/>
              <a:t>選單 </a:t>
            </a:r>
            <a:r>
              <a:rPr lang="en-US" altLang="zh-TW" sz="5400" dirty="0" smtClean="0"/>
              <a:t>-</a:t>
            </a:r>
            <a:r>
              <a:rPr lang="zh-TW" altLang="en-US" sz="5400" dirty="0" smtClean="0"/>
              <a:t> 設定</a:t>
            </a:r>
            <a:endParaRPr lang="zh-TW" altLang="en-US" sz="5400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67</a:t>
            </a:fld>
            <a:endParaRPr lang="en-US" dirty="0"/>
          </a:p>
        </p:txBody>
      </p:sp>
      <p:sp>
        <p:nvSpPr>
          <p:cNvPr id="8" name="文字方塊 7"/>
          <p:cNvSpPr txBox="1"/>
          <p:nvPr/>
        </p:nvSpPr>
        <p:spPr>
          <a:xfrm>
            <a:off x="6856479" y="2986793"/>
            <a:ext cx="5415923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/>
              <a:t>由上往下依序是</a:t>
            </a:r>
            <a:r>
              <a:rPr lang="zh-TW" altLang="en-US" sz="2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地址查詢</a:t>
            </a:r>
            <a:r>
              <a:rPr lang="zh-TW" altLang="en-US" sz="2800" dirty="0"/>
              <a:t>、</a:t>
            </a:r>
            <a:r>
              <a:rPr lang="zh-TW" altLang="en-US" sz="2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搜尋範圍</a:t>
            </a:r>
            <a:r>
              <a:rPr lang="zh-TW" altLang="en-US" sz="2800" dirty="0"/>
              <a:t>、</a:t>
            </a:r>
            <a:r>
              <a:rPr lang="zh-TW" altLang="en-US" sz="2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動態搜尋</a:t>
            </a:r>
            <a:r>
              <a:rPr lang="zh-TW" altLang="en-US" sz="2800" dirty="0"/>
              <a:t>、</a:t>
            </a:r>
            <a:r>
              <a:rPr lang="zh-TW" altLang="en-US" sz="2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搜尋設定</a:t>
            </a:r>
            <a:r>
              <a:rPr lang="zh-TW" altLang="en-US" sz="2800" dirty="0"/>
              <a:t>、</a:t>
            </a:r>
            <a:r>
              <a:rPr lang="zh-TW" altLang="en-US" sz="2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設定框提示</a:t>
            </a:r>
            <a:r>
              <a:rPr lang="zh-TW" altLang="en-US" sz="2800" dirty="0"/>
              <a:t>等多項功能設定。</a:t>
            </a:r>
          </a:p>
          <a:p>
            <a:pPr marL="487672" indent="-487672">
              <a:buFont typeface="+mj-lt"/>
              <a:buAutoNum type="arabicPeriod"/>
            </a:pPr>
            <a:r>
              <a:rPr lang="zh-TW" altLang="en-US" sz="2800" dirty="0"/>
              <a:t>地址查詢：在主畫面中開啟</a:t>
            </a:r>
            <a:r>
              <a:rPr lang="zh-TW" altLang="en-US" sz="2800" dirty="0"/>
              <a:t>並</a:t>
            </a:r>
            <a:r>
              <a:rPr lang="zh-TW" altLang="en-US" sz="2800" dirty="0"/>
              <a:t>顯示地址查詢功能按鈕。</a:t>
            </a:r>
            <a:endParaRPr lang="en-US" altLang="zh-TW" sz="2800" dirty="0"/>
          </a:p>
          <a:p>
            <a:pPr marL="487672" indent="-487672">
              <a:buFont typeface="+mj-lt"/>
              <a:buAutoNum type="arabicPeriod"/>
            </a:pPr>
            <a:r>
              <a:rPr lang="zh-TW" altLang="en-US" sz="2800" dirty="0"/>
              <a:t>搜尋範圍：在主畫面中開啟</a:t>
            </a:r>
            <a:r>
              <a:rPr lang="zh-TW" altLang="en-US" sz="2800" dirty="0"/>
              <a:t>並</a:t>
            </a:r>
            <a:r>
              <a:rPr lang="zh-TW" altLang="en-US" sz="2800" dirty="0"/>
              <a:t>顯示搜尋範圍功能按鈕。</a:t>
            </a:r>
            <a:endParaRPr lang="en-US" altLang="zh-TW" sz="2800" dirty="0"/>
          </a:p>
          <a:p>
            <a:pPr marL="487672" indent="-487672">
              <a:buFont typeface="+mj-lt"/>
              <a:buAutoNum type="arabicPeriod"/>
            </a:pPr>
            <a:r>
              <a:rPr lang="zh-TW" altLang="en-US" sz="2800" dirty="0"/>
              <a:t>動態搜</a:t>
            </a:r>
            <a:r>
              <a:rPr lang="zh-TW" altLang="en-US" sz="2800" dirty="0"/>
              <a:t>尋</a:t>
            </a:r>
            <a:r>
              <a:rPr lang="zh-TW" altLang="en-US" sz="2800" dirty="0"/>
              <a:t>：開啟動態搜尋模式。</a:t>
            </a:r>
            <a:endParaRPr lang="en-US" altLang="zh-TW" sz="2800" dirty="0"/>
          </a:p>
          <a:p>
            <a:pPr marL="487672" indent="-487672">
              <a:buFont typeface="+mj-lt"/>
              <a:buAutoNum type="arabicPeriod"/>
            </a:pPr>
            <a:r>
              <a:rPr lang="zh-TW" altLang="en-US" sz="2800" dirty="0"/>
              <a:t>搜尋設定：設定搜尋範圍和數量。</a:t>
            </a:r>
            <a:endParaRPr lang="en-US" altLang="zh-TW" sz="2800" dirty="0"/>
          </a:p>
          <a:p>
            <a:pPr marL="487672" indent="-487672">
              <a:buFont typeface="+mj-lt"/>
              <a:buAutoNum type="arabicPeriod"/>
            </a:pPr>
            <a:r>
              <a:rPr lang="zh-TW" altLang="en-US" sz="2800" dirty="0"/>
              <a:t>設定框提示：設定是否在每次搜尋前再詢問。</a:t>
            </a:r>
            <a:endParaRPr lang="en-US" altLang="zh-TW" sz="2800" dirty="0"/>
          </a:p>
        </p:txBody>
      </p:sp>
      <p:pic>
        <p:nvPicPr>
          <p:cNvPr id="9" name="內容版面配置區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7067" y="2713078"/>
            <a:ext cx="3793718" cy="6744390"/>
          </a:xfrm>
        </p:spPr>
      </p:pic>
      <p:sp>
        <p:nvSpPr>
          <p:cNvPr id="6" name="圓角矩形 5"/>
          <p:cNvSpPr/>
          <p:nvPr/>
        </p:nvSpPr>
        <p:spPr>
          <a:xfrm>
            <a:off x="2309702" y="4215741"/>
            <a:ext cx="3211427" cy="4034032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5120"/>
          </a:p>
        </p:txBody>
      </p:sp>
      <p:cxnSp>
        <p:nvCxnSpPr>
          <p:cNvPr id="7" name="直線單箭頭接點 6"/>
          <p:cNvCxnSpPr/>
          <p:nvPr/>
        </p:nvCxnSpPr>
        <p:spPr>
          <a:xfrm flipV="1">
            <a:off x="5521129" y="4634225"/>
            <a:ext cx="1182256" cy="697533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6805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304000" y="281981"/>
            <a:ext cx="9371305" cy="1821710"/>
          </a:xfrm>
        </p:spPr>
        <p:txBody>
          <a:bodyPr>
            <a:normAutofit/>
          </a:bodyPr>
          <a:lstStyle/>
          <a:p>
            <a:r>
              <a:rPr lang="zh-TW" altLang="en-US" sz="5400" dirty="0" smtClean="0"/>
              <a:t>選單 </a:t>
            </a:r>
            <a:r>
              <a:rPr lang="en-US" altLang="zh-TW" sz="5400" dirty="0" smtClean="0"/>
              <a:t>-</a:t>
            </a:r>
            <a:r>
              <a:rPr lang="zh-TW" altLang="en-US" sz="5400" dirty="0" smtClean="0"/>
              <a:t> 設定</a:t>
            </a:r>
            <a:endParaRPr lang="zh-TW" altLang="en-US" sz="5400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68</a:t>
            </a:fld>
            <a:endParaRPr lang="en-US" dirty="0"/>
          </a:p>
        </p:txBody>
      </p:sp>
      <p:sp>
        <p:nvSpPr>
          <p:cNvPr id="10" name="文字方塊 9"/>
          <p:cNvSpPr txBox="1"/>
          <p:nvPr/>
        </p:nvSpPr>
        <p:spPr>
          <a:xfrm>
            <a:off x="2327787" y="1813166"/>
            <a:ext cx="95139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如勾選，則在每次搜尋前跳出設定框。</a:t>
            </a:r>
            <a:endParaRPr lang="zh-TW" altLang="en-US" dirty="0"/>
          </a:p>
        </p:txBody>
      </p:sp>
      <p:pic>
        <p:nvPicPr>
          <p:cNvPr id="9" name="內容版面配置區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4000" y="2755200"/>
            <a:ext cx="3641939" cy="6371558"/>
          </a:xfrm>
        </p:spPr>
      </p:pic>
      <p:cxnSp>
        <p:nvCxnSpPr>
          <p:cNvPr id="8" name="直線單箭頭接點 7"/>
          <p:cNvCxnSpPr/>
          <p:nvPr/>
        </p:nvCxnSpPr>
        <p:spPr>
          <a:xfrm flipV="1">
            <a:off x="4433455" y="6218660"/>
            <a:ext cx="3393070" cy="851224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圓角矩形 6"/>
          <p:cNvSpPr/>
          <p:nvPr/>
        </p:nvSpPr>
        <p:spPr>
          <a:xfrm>
            <a:off x="2660074" y="6923314"/>
            <a:ext cx="1773382" cy="359374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5120"/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5127" y="2755199"/>
            <a:ext cx="3710178" cy="6371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731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762546" y="673867"/>
            <a:ext cx="9371305" cy="1821710"/>
          </a:xfrm>
        </p:spPr>
        <p:txBody>
          <a:bodyPr>
            <a:normAutofit/>
          </a:bodyPr>
          <a:lstStyle/>
          <a:p>
            <a:r>
              <a:rPr lang="zh-TW" altLang="en-US" sz="5400" dirty="0"/>
              <a:t>選單 </a:t>
            </a:r>
            <a:r>
              <a:rPr lang="en-US" altLang="zh-TW" sz="5400" dirty="0" smtClean="0"/>
              <a:t>–</a:t>
            </a:r>
            <a:r>
              <a:rPr lang="zh-TW" altLang="en-US" sz="5400" dirty="0" smtClean="0"/>
              <a:t> 操作說明</a:t>
            </a:r>
            <a:endParaRPr lang="zh-TW" altLang="en-US" sz="5400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2545" y="2641827"/>
            <a:ext cx="3519501" cy="6256893"/>
          </a:xfr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2538" y="7572429"/>
            <a:ext cx="1005927" cy="688908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7448198" y="4224835"/>
            <a:ext cx="4685653" cy="176458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TW" altLang="en-US" sz="3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操作說明將逐一詳細教學如何使用</a:t>
            </a:r>
            <a:r>
              <a:rPr kumimoji="0" lang="en-US" altLang="zh-TW" sz="3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DEH</a:t>
            </a:r>
            <a:r>
              <a:rPr kumimoji="0" lang="zh-TW" altLang="en-US" sz="3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</a:t>
            </a:r>
            <a:r>
              <a:rPr kumimoji="0" lang="en-US" altLang="zh-TW" sz="3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Micro</a:t>
            </a:r>
            <a:r>
              <a:rPr kumimoji="0" lang="zh-TW" altLang="en-US" sz="3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點選件投下一頁</a:t>
            </a:r>
            <a:endParaRPr kumimoji="0" lang="zh-TW" alt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8" name="直線單箭頭接點 7"/>
          <p:cNvCxnSpPr/>
          <p:nvPr/>
        </p:nvCxnSpPr>
        <p:spPr>
          <a:xfrm flipV="1">
            <a:off x="6282046" y="4714504"/>
            <a:ext cx="1166152" cy="3099460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07414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 dirty="0" err="1" smtClean="0"/>
              <a:t>最多</a:t>
            </a:r>
            <a:r>
              <a:rPr lang="zh-TW" altLang="en-US" sz="3200" dirty="0" smtClean="0"/>
              <a:t>顯示</a:t>
            </a:r>
            <a:r>
              <a:rPr sz="3200" dirty="0" smtClean="0"/>
              <a:t>50</a:t>
            </a:r>
            <a:r>
              <a:rPr sz="3200" dirty="0"/>
              <a:t>個POI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9533" y="609600"/>
            <a:ext cx="9465733" cy="70993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lang="zh-TW" altLang="en-US" sz="3200" dirty="0" smtClean="0"/>
              <a:t>點擊提示會顯示每個圖標代表意義</a:t>
            </a:r>
            <a:endParaRPr sz="3200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9533" y="609600"/>
            <a:ext cx="9465733" cy="7099300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9750" y="2227262"/>
            <a:ext cx="3238500" cy="4143375"/>
          </a:xfrm>
          <a:prstGeom prst="rect">
            <a:avLst/>
          </a:prstGeom>
        </p:spPr>
      </p:pic>
      <p:sp>
        <p:nvSpPr>
          <p:cNvPr id="6" name="Shape 152"/>
          <p:cNvSpPr/>
          <p:nvPr/>
        </p:nvSpPr>
        <p:spPr>
          <a:xfrm>
            <a:off x="10452603" y="6869132"/>
            <a:ext cx="964194" cy="965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63500">
            <a:solidFill>
              <a:srgbClr val="FF7E79"/>
            </a:solidFill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16834993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找不到POI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1700" y="812800"/>
            <a:ext cx="9059333" cy="679450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1700" y="1384300"/>
            <a:ext cx="2832100" cy="62230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616</TotalTime>
  <Words>1729</Words>
  <Application>Microsoft Office PowerPoint</Application>
  <PresentationFormat>自訂</PresentationFormat>
  <Paragraphs>195</Paragraphs>
  <Slides>69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69</vt:i4>
      </vt:variant>
    </vt:vector>
  </HeadingPairs>
  <TitlesOfParts>
    <vt:vector size="75" baseType="lpstr">
      <vt:lpstr>Avenir Book</vt:lpstr>
      <vt:lpstr>Helvetica Light</vt:lpstr>
      <vt:lpstr>Arial</vt:lpstr>
      <vt:lpstr>Times New Roman</vt:lpstr>
      <vt:lpstr>Wingdings 3</vt:lpstr>
      <vt:lpstr>White</vt:lpstr>
      <vt:lpstr>New DEH Micro</vt:lpstr>
      <vt:lpstr>安裝</vt:lpstr>
      <vt:lpstr>PowerPoint 簡報</vt:lpstr>
      <vt:lpstr>POI 搜尋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顯示POI資訊</vt:lpstr>
      <vt:lpstr>PowerPoint 簡報</vt:lpstr>
      <vt:lpstr>PowerPoint 簡報</vt:lpstr>
      <vt:lpstr>PowerPoint 簡報</vt:lpstr>
      <vt:lpstr>PowerPoint 簡報</vt:lpstr>
      <vt:lpstr>PowerPoint 簡報</vt:lpstr>
      <vt:lpstr>POI導航</vt:lpstr>
      <vt:lpstr>PowerPoint 簡報</vt:lpstr>
      <vt:lpstr>PowerPoint 簡報</vt:lpstr>
      <vt:lpstr>分享POI</vt:lpstr>
      <vt:lpstr>PowerPoint 簡報</vt:lpstr>
      <vt:lpstr>PowerPoint 簡報</vt:lpstr>
      <vt:lpstr>LOI 搜尋</vt:lpstr>
      <vt:lpstr>PowerPoint 簡報</vt:lpstr>
      <vt:lpstr>PowerPoint 簡報</vt:lpstr>
      <vt:lpstr>PowerPoint 簡報</vt:lpstr>
      <vt:lpstr>顯示LOI資訊</vt:lpstr>
      <vt:lpstr>PowerPoint 簡報</vt:lpstr>
      <vt:lpstr>PowerPoint 簡報</vt:lpstr>
      <vt:lpstr>PowerPoint 簡報</vt:lpstr>
      <vt:lpstr>AOI 搜尋</vt:lpstr>
      <vt:lpstr>PowerPoint 簡報</vt:lpstr>
      <vt:lpstr>顯示AOI資訊</vt:lpstr>
      <vt:lpstr>PowerPoint 簡報</vt:lpstr>
      <vt:lpstr>PowerPoint 簡報</vt:lpstr>
      <vt:lpstr>PowerPoint 簡報</vt:lpstr>
      <vt:lpstr>SOI 搜尋</vt:lpstr>
      <vt:lpstr>PowerPoint 簡報</vt:lpstr>
      <vt:lpstr>顯示AOI資訊</vt:lpstr>
      <vt:lpstr>顯示AOI資訊</vt:lpstr>
      <vt:lpstr>PowerPoint 簡報</vt:lpstr>
      <vt:lpstr>PowerPoint 簡報</vt:lpstr>
      <vt:lpstr> Android 版使用手冊</vt:lpstr>
      <vt:lpstr>主畫面配置</vt:lpstr>
      <vt:lpstr>主畫面配置 - 地址查詢</vt:lpstr>
      <vt:lpstr>主畫面配置 - 地址查詢</vt:lpstr>
      <vt:lpstr>主畫面配置 - 搜尋範圍</vt:lpstr>
      <vt:lpstr>附近搜尋</vt:lpstr>
      <vt:lpstr>景點搜尋</vt:lpstr>
      <vt:lpstr>景點搜尋 - 景點功能操作</vt:lpstr>
      <vt:lpstr>景點搜尋 - 景點資訊</vt:lpstr>
      <vt:lpstr>景點搜尋 - 景點資訊</vt:lpstr>
      <vt:lpstr>景點搜尋 - 好友分享</vt:lpstr>
      <vt:lpstr>景點搜尋 - 路線規劃</vt:lpstr>
      <vt:lpstr>景線搜尋 - 景線功能操作</vt:lpstr>
      <vt:lpstr>景線搜尋 - 景線資訊</vt:lpstr>
      <vt:lpstr>景區搜尋 - 景區功能操作</vt:lpstr>
      <vt:lpstr>主題故事搜尋 - 主題故事功能操作</vt:lpstr>
      <vt:lpstr>主題故事搜尋 - 故事資訊</vt:lpstr>
      <vt:lpstr>我的最愛</vt:lpstr>
      <vt:lpstr>過濾器 - 提示</vt:lpstr>
      <vt:lpstr>過濾器 - 級別</vt:lpstr>
      <vt:lpstr>過濾器 - 媒體類別</vt:lpstr>
      <vt:lpstr>過濾器 - 範疇</vt:lpstr>
      <vt:lpstr>選單</vt:lpstr>
      <vt:lpstr>選單 - 關於</vt:lpstr>
      <vt:lpstr>選單 - 設定</vt:lpstr>
      <vt:lpstr>選單 - 設定</vt:lpstr>
      <vt:lpstr>選單 – 操作說明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DEH Micro</dc:title>
  <cp:lastModifiedBy>Microsoft</cp:lastModifiedBy>
  <cp:revision>33</cp:revision>
  <dcterms:modified xsi:type="dcterms:W3CDTF">2017-09-22T13:11:36Z</dcterms:modified>
</cp:coreProperties>
</file>